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60" r:id="rId3"/>
    <p:sldId id="259" r:id="rId4"/>
    <p:sldId id="270" r:id="rId5"/>
    <p:sldId id="271" r:id="rId6"/>
  </p:sldIdLst>
  <p:sldSz cx="12192000" cy="6858000"/>
  <p:notesSz cx="6858000" cy="9144000"/>
  <p:embeddedFontLst>
    <p:embeddedFont>
      <p:font typeface="汉仪中黑简" panose="02010600000101010101" pitchFamily="2" charset="-122"/>
      <p:regular r:id="rId7"/>
    </p:embeddedFont>
    <p:embeddedFont>
      <p:font typeface="楷体" panose="02010609060101010101" pitchFamily="49" charset="-122"/>
      <p:regular r:id="rId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7AAC"/>
    <a:srgbClr val="91B1E1"/>
    <a:srgbClr val="1C3867"/>
    <a:srgbClr val="376EC9"/>
    <a:srgbClr val="B9CCEC"/>
    <a:srgbClr val="264C8C"/>
    <a:srgbClr val="6D84A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373" autoAdjust="0"/>
    <p:restoredTop sz="94660"/>
  </p:normalViewPr>
  <p:slideViewPr>
    <p:cSldViewPr snapToGrid="0">
      <p:cViewPr>
        <p:scale>
          <a:sx n="72" d="100"/>
          <a:sy n="72" d="100"/>
        </p:scale>
        <p:origin x="624" y="1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2025/10/29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2025/10/29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组合 87"/>
          <p:cNvGrpSpPr/>
          <p:nvPr/>
        </p:nvGrpSpPr>
        <p:grpSpPr>
          <a:xfrm>
            <a:off x="-1726565" y="-553085"/>
            <a:ext cx="15647670" cy="7966075"/>
            <a:chOff x="-2719" y="-871"/>
            <a:chExt cx="24642" cy="12545"/>
          </a:xfrm>
        </p:grpSpPr>
        <p:grpSp>
          <p:nvGrpSpPr>
            <p:cNvPr id="17" name="组合 16"/>
            <p:cNvGrpSpPr/>
            <p:nvPr/>
          </p:nvGrpSpPr>
          <p:grpSpPr>
            <a:xfrm>
              <a:off x="16465" y="4210"/>
              <a:ext cx="5458" cy="7464"/>
              <a:chOff x="16465" y="4210"/>
              <a:chExt cx="5458" cy="7464"/>
            </a:xfrm>
          </p:grpSpPr>
          <p:sp>
            <p:nvSpPr>
              <p:cNvPr id="6" name="任意多边形 5"/>
              <p:cNvSpPr/>
              <p:nvPr/>
            </p:nvSpPr>
            <p:spPr>
              <a:xfrm rot="2700000">
                <a:off x="16627" y="9964"/>
                <a:ext cx="1711" cy="1711"/>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6D84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任意多边形 15"/>
              <p:cNvSpPr/>
              <p:nvPr/>
            </p:nvSpPr>
            <p:spPr>
              <a:xfrm rot="18900000">
                <a:off x="16465" y="4210"/>
                <a:ext cx="5459" cy="5459"/>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1C38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47" name="组合 46"/>
            <p:cNvGrpSpPr/>
            <p:nvPr/>
          </p:nvGrpSpPr>
          <p:grpSpPr>
            <a:xfrm>
              <a:off x="419" y="9302"/>
              <a:ext cx="434" cy="1065"/>
              <a:chOff x="537" y="8479"/>
              <a:chExt cx="434" cy="1065"/>
            </a:xfrm>
          </p:grpSpPr>
          <p:grpSp>
            <p:nvGrpSpPr>
              <p:cNvPr id="26" name="组合 25"/>
              <p:cNvGrpSpPr/>
              <p:nvPr/>
            </p:nvGrpSpPr>
            <p:grpSpPr>
              <a:xfrm>
                <a:off x="537" y="8479"/>
                <a:ext cx="434" cy="84"/>
                <a:chOff x="537" y="8479"/>
                <a:chExt cx="434" cy="84"/>
              </a:xfrm>
            </p:grpSpPr>
            <p:sp>
              <p:nvSpPr>
                <p:cNvPr id="22" name="椭圆 2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537" y="8672"/>
                <a:ext cx="434" cy="84"/>
                <a:chOff x="537" y="8479"/>
                <a:chExt cx="434" cy="84"/>
              </a:xfrm>
            </p:grpSpPr>
            <p:sp>
              <p:nvSpPr>
                <p:cNvPr id="28" name="椭圆 2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537" y="8873"/>
                <a:ext cx="434" cy="84"/>
                <a:chOff x="537" y="8479"/>
                <a:chExt cx="434" cy="84"/>
              </a:xfrm>
            </p:grpSpPr>
            <p:sp>
              <p:nvSpPr>
                <p:cNvPr id="32" name="椭圆 3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537" y="9066"/>
                <a:ext cx="434" cy="84"/>
                <a:chOff x="537" y="8479"/>
                <a:chExt cx="434" cy="84"/>
              </a:xfrm>
            </p:grpSpPr>
            <p:sp>
              <p:nvSpPr>
                <p:cNvPr id="36" name="椭圆 3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537" y="9267"/>
                <a:ext cx="434" cy="84"/>
                <a:chOff x="537" y="8479"/>
                <a:chExt cx="434" cy="84"/>
              </a:xfrm>
            </p:grpSpPr>
            <p:sp>
              <p:nvSpPr>
                <p:cNvPr id="40" name="椭圆 3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537" y="9460"/>
                <a:ext cx="434" cy="84"/>
                <a:chOff x="537" y="8479"/>
                <a:chExt cx="434" cy="84"/>
              </a:xfrm>
            </p:grpSpPr>
            <p:sp>
              <p:nvSpPr>
                <p:cNvPr id="44" name="椭圆 4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8" name="组合 47"/>
            <p:cNvGrpSpPr/>
            <p:nvPr/>
          </p:nvGrpSpPr>
          <p:grpSpPr>
            <a:xfrm>
              <a:off x="18348" y="434"/>
              <a:ext cx="434" cy="1065"/>
              <a:chOff x="537" y="8479"/>
              <a:chExt cx="434" cy="1065"/>
            </a:xfrm>
          </p:grpSpPr>
          <p:grpSp>
            <p:nvGrpSpPr>
              <p:cNvPr id="49" name="组合 48"/>
              <p:cNvGrpSpPr/>
              <p:nvPr/>
            </p:nvGrpSpPr>
            <p:grpSpPr>
              <a:xfrm>
                <a:off x="537" y="8479"/>
                <a:ext cx="434" cy="84"/>
                <a:chOff x="537" y="8479"/>
                <a:chExt cx="434" cy="84"/>
              </a:xfrm>
            </p:grpSpPr>
            <p:sp>
              <p:nvSpPr>
                <p:cNvPr id="50" name="椭圆 4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37" y="8672"/>
                <a:ext cx="434" cy="84"/>
                <a:chOff x="537" y="8479"/>
                <a:chExt cx="434" cy="84"/>
              </a:xfrm>
            </p:grpSpPr>
            <p:sp>
              <p:nvSpPr>
                <p:cNvPr id="54" name="椭圆 5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p:cNvGrpSpPr/>
              <p:nvPr/>
            </p:nvGrpSpPr>
            <p:grpSpPr>
              <a:xfrm>
                <a:off x="537" y="8873"/>
                <a:ext cx="434" cy="84"/>
                <a:chOff x="537" y="8479"/>
                <a:chExt cx="434" cy="84"/>
              </a:xfrm>
            </p:grpSpPr>
            <p:sp>
              <p:nvSpPr>
                <p:cNvPr id="58" name="椭圆 5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537" y="9066"/>
                <a:ext cx="434" cy="84"/>
                <a:chOff x="537" y="8479"/>
                <a:chExt cx="434" cy="84"/>
              </a:xfrm>
            </p:grpSpPr>
            <p:sp>
              <p:nvSpPr>
                <p:cNvPr id="62" name="椭圆 6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p:cNvGrpSpPr/>
              <p:nvPr/>
            </p:nvGrpSpPr>
            <p:grpSpPr>
              <a:xfrm>
                <a:off x="537" y="9267"/>
                <a:ext cx="434" cy="84"/>
                <a:chOff x="537" y="8479"/>
                <a:chExt cx="434" cy="84"/>
              </a:xfrm>
            </p:grpSpPr>
            <p:sp>
              <p:nvSpPr>
                <p:cNvPr id="66" name="椭圆 6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537" y="9460"/>
                <a:ext cx="434" cy="84"/>
                <a:chOff x="537" y="8479"/>
                <a:chExt cx="434" cy="84"/>
              </a:xfrm>
            </p:grpSpPr>
            <p:sp>
              <p:nvSpPr>
                <p:cNvPr id="70" name="椭圆 6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flipH="1" flipV="1">
              <a:off x="-2719" y="-871"/>
              <a:ext cx="5458" cy="7464"/>
              <a:chOff x="16465" y="4210"/>
              <a:chExt cx="5458" cy="7464"/>
            </a:xfrm>
          </p:grpSpPr>
          <p:sp>
            <p:nvSpPr>
              <p:cNvPr id="77" name="任意多边形 76"/>
              <p:cNvSpPr/>
              <p:nvPr/>
            </p:nvSpPr>
            <p:spPr>
              <a:xfrm rot="2700000">
                <a:off x="16627" y="9964"/>
                <a:ext cx="1711" cy="1711"/>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6D84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 name="任意多边形 77"/>
              <p:cNvSpPr/>
              <p:nvPr/>
            </p:nvSpPr>
            <p:spPr>
              <a:xfrm rot="18900000">
                <a:off x="16465" y="4210"/>
                <a:ext cx="5459" cy="5459"/>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1C38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pSp>
        <p:nvGrpSpPr>
          <p:cNvPr id="86" name="组合 85"/>
          <p:cNvGrpSpPr/>
          <p:nvPr/>
        </p:nvGrpSpPr>
        <p:grpSpPr>
          <a:xfrm>
            <a:off x="2319020" y="2145030"/>
            <a:ext cx="7554595" cy="1874520"/>
            <a:chOff x="3652" y="3378"/>
            <a:chExt cx="11897" cy="2952"/>
          </a:xfrm>
        </p:grpSpPr>
        <p:sp>
          <p:nvSpPr>
            <p:cNvPr id="79" name="文本框 78"/>
            <p:cNvSpPr txBox="1"/>
            <p:nvPr/>
          </p:nvSpPr>
          <p:spPr>
            <a:xfrm>
              <a:off x="3652" y="3378"/>
              <a:ext cx="11897" cy="1888"/>
            </a:xfrm>
            <a:prstGeom prst="rect">
              <a:avLst/>
            </a:prstGeom>
            <a:noFill/>
          </p:spPr>
          <p:txBody>
            <a:bodyPr wrap="square" rtlCol="0">
              <a:spAutoFit/>
            </a:bodyPr>
            <a:lstStyle/>
            <a:p>
              <a:pPr algn="ctr"/>
              <a:r>
                <a:rPr lang="zh-CN" altLang="en-US" sz="7200" dirty="0">
                  <a:solidFill>
                    <a:srgbClr val="1C3867"/>
                  </a:solidFill>
                  <a:latin typeface="汉仪中黑简" panose="02010600000101010101" charset="-122"/>
                  <a:ea typeface="汉仪中黑简" panose="02010600000101010101" charset="-122"/>
                </a:rPr>
                <a:t>第九组汇报</a:t>
              </a:r>
            </a:p>
          </p:txBody>
        </p:sp>
        <p:sp>
          <p:nvSpPr>
            <p:cNvPr id="80" name="文本框 79"/>
            <p:cNvSpPr txBox="1"/>
            <p:nvPr/>
          </p:nvSpPr>
          <p:spPr>
            <a:xfrm>
              <a:off x="4639" y="5702"/>
              <a:ext cx="9922" cy="628"/>
            </a:xfrm>
            <a:prstGeom prst="rect">
              <a:avLst/>
            </a:prstGeom>
            <a:noFill/>
          </p:spPr>
          <p:txBody>
            <a:bodyPr wrap="square" rtlCol="0">
              <a:spAutoFit/>
            </a:bodyPr>
            <a:lstStyle/>
            <a:p>
              <a:pPr algn="ctr"/>
              <a:r>
                <a:rPr lang="zh-CN" altLang="en-US" sz="2000" dirty="0">
                  <a:solidFill>
                    <a:srgbClr val="1C3867"/>
                  </a:solidFill>
                  <a:latin typeface="汉仪中黑简" panose="02010600000101010101" charset="-122"/>
                  <a:ea typeface="汉仪中黑简" panose="02010600000101010101" charset="-122"/>
                  <a:cs typeface="汉仪中黑简" panose="02010600000101010101" charset="-122"/>
                </a:rPr>
                <a:t>组员：张祖豪、杨嘉皓、杨舒惠、李怡伽</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004570" y="-331470"/>
            <a:ext cx="14208125" cy="7506970"/>
            <a:chOff x="-1582" y="-522"/>
            <a:chExt cx="22375" cy="11822"/>
          </a:xfrm>
        </p:grpSpPr>
        <p:grpSp>
          <p:nvGrpSpPr>
            <p:cNvPr id="47" name="组合 46"/>
            <p:cNvGrpSpPr/>
            <p:nvPr/>
          </p:nvGrpSpPr>
          <p:grpSpPr>
            <a:xfrm>
              <a:off x="419" y="9302"/>
              <a:ext cx="434" cy="1065"/>
              <a:chOff x="537" y="8479"/>
              <a:chExt cx="434" cy="1065"/>
            </a:xfrm>
          </p:grpSpPr>
          <p:grpSp>
            <p:nvGrpSpPr>
              <p:cNvPr id="26" name="组合 25"/>
              <p:cNvGrpSpPr/>
              <p:nvPr/>
            </p:nvGrpSpPr>
            <p:grpSpPr>
              <a:xfrm>
                <a:off x="537" y="8479"/>
                <a:ext cx="434" cy="84"/>
                <a:chOff x="537" y="8479"/>
                <a:chExt cx="434" cy="84"/>
              </a:xfrm>
            </p:grpSpPr>
            <p:sp>
              <p:nvSpPr>
                <p:cNvPr id="22" name="椭圆 2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537" y="8672"/>
                <a:ext cx="434" cy="84"/>
                <a:chOff x="537" y="8479"/>
                <a:chExt cx="434" cy="84"/>
              </a:xfrm>
            </p:grpSpPr>
            <p:sp>
              <p:nvSpPr>
                <p:cNvPr id="28" name="椭圆 2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537" y="8873"/>
                <a:ext cx="434" cy="84"/>
                <a:chOff x="537" y="8479"/>
                <a:chExt cx="434" cy="84"/>
              </a:xfrm>
            </p:grpSpPr>
            <p:sp>
              <p:nvSpPr>
                <p:cNvPr id="32" name="椭圆 3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537" y="9066"/>
                <a:ext cx="434" cy="84"/>
                <a:chOff x="537" y="8479"/>
                <a:chExt cx="434" cy="84"/>
              </a:xfrm>
            </p:grpSpPr>
            <p:sp>
              <p:nvSpPr>
                <p:cNvPr id="36" name="椭圆 3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537" y="9267"/>
                <a:ext cx="434" cy="84"/>
                <a:chOff x="537" y="8479"/>
                <a:chExt cx="434" cy="84"/>
              </a:xfrm>
            </p:grpSpPr>
            <p:sp>
              <p:nvSpPr>
                <p:cNvPr id="40" name="椭圆 3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537" y="9460"/>
                <a:ext cx="434" cy="84"/>
                <a:chOff x="537" y="8479"/>
                <a:chExt cx="434" cy="84"/>
              </a:xfrm>
            </p:grpSpPr>
            <p:sp>
              <p:nvSpPr>
                <p:cNvPr id="44" name="椭圆 4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8" name="组合 47"/>
            <p:cNvGrpSpPr/>
            <p:nvPr/>
          </p:nvGrpSpPr>
          <p:grpSpPr>
            <a:xfrm>
              <a:off x="18348" y="434"/>
              <a:ext cx="434" cy="1065"/>
              <a:chOff x="537" y="8479"/>
              <a:chExt cx="434" cy="1065"/>
            </a:xfrm>
          </p:grpSpPr>
          <p:grpSp>
            <p:nvGrpSpPr>
              <p:cNvPr id="49" name="组合 48"/>
              <p:cNvGrpSpPr/>
              <p:nvPr/>
            </p:nvGrpSpPr>
            <p:grpSpPr>
              <a:xfrm>
                <a:off x="537" y="8479"/>
                <a:ext cx="434" cy="84"/>
                <a:chOff x="537" y="8479"/>
                <a:chExt cx="434" cy="84"/>
              </a:xfrm>
            </p:grpSpPr>
            <p:sp>
              <p:nvSpPr>
                <p:cNvPr id="50" name="椭圆 4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37" y="8672"/>
                <a:ext cx="434" cy="84"/>
                <a:chOff x="537" y="8479"/>
                <a:chExt cx="434" cy="84"/>
              </a:xfrm>
            </p:grpSpPr>
            <p:sp>
              <p:nvSpPr>
                <p:cNvPr id="54" name="椭圆 5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p:cNvGrpSpPr/>
              <p:nvPr/>
            </p:nvGrpSpPr>
            <p:grpSpPr>
              <a:xfrm>
                <a:off x="537" y="8873"/>
                <a:ext cx="434" cy="84"/>
                <a:chOff x="537" y="8479"/>
                <a:chExt cx="434" cy="84"/>
              </a:xfrm>
            </p:grpSpPr>
            <p:sp>
              <p:nvSpPr>
                <p:cNvPr id="58" name="椭圆 5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537" y="9066"/>
                <a:ext cx="434" cy="84"/>
                <a:chOff x="537" y="8479"/>
                <a:chExt cx="434" cy="84"/>
              </a:xfrm>
            </p:grpSpPr>
            <p:sp>
              <p:nvSpPr>
                <p:cNvPr id="62" name="椭圆 6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p:cNvGrpSpPr/>
              <p:nvPr/>
            </p:nvGrpSpPr>
            <p:grpSpPr>
              <a:xfrm>
                <a:off x="537" y="9267"/>
                <a:ext cx="434" cy="84"/>
                <a:chOff x="537" y="8479"/>
                <a:chExt cx="434" cy="84"/>
              </a:xfrm>
            </p:grpSpPr>
            <p:sp>
              <p:nvSpPr>
                <p:cNvPr id="66" name="椭圆 6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537" y="9460"/>
                <a:ext cx="434" cy="84"/>
                <a:chOff x="537" y="8479"/>
                <a:chExt cx="434" cy="84"/>
              </a:xfrm>
            </p:grpSpPr>
            <p:sp>
              <p:nvSpPr>
                <p:cNvPr id="70" name="椭圆 6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flipH="1" flipV="1">
              <a:off x="-1582" y="-522"/>
              <a:ext cx="3159" cy="4320"/>
              <a:chOff x="16465" y="4210"/>
              <a:chExt cx="5458" cy="7464"/>
            </a:xfrm>
          </p:grpSpPr>
          <p:sp>
            <p:nvSpPr>
              <p:cNvPr id="77" name="任意多边形 76"/>
              <p:cNvSpPr/>
              <p:nvPr/>
            </p:nvSpPr>
            <p:spPr>
              <a:xfrm rot="2700000">
                <a:off x="16627" y="9964"/>
                <a:ext cx="1711" cy="1711"/>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6D84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 name="任意多边形 77"/>
              <p:cNvSpPr/>
              <p:nvPr/>
            </p:nvSpPr>
            <p:spPr>
              <a:xfrm rot="18900000">
                <a:off x="16465" y="4210"/>
                <a:ext cx="5459" cy="5459"/>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1C38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 name="组合 1"/>
            <p:cNvGrpSpPr/>
            <p:nvPr/>
          </p:nvGrpSpPr>
          <p:grpSpPr>
            <a:xfrm>
              <a:off x="17635" y="6980"/>
              <a:ext cx="3159" cy="4320"/>
              <a:chOff x="16465" y="4210"/>
              <a:chExt cx="5458" cy="7464"/>
            </a:xfrm>
          </p:grpSpPr>
          <p:sp>
            <p:nvSpPr>
              <p:cNvPr id="3" name="任意多边形 2"/>
              <p:cNvSpPr/>
              <p:nvPr/>
            </p:nvSpPr>
            <p:spPr>
              <a:xfrm rot="2700000">
                <a:off x="16627" y="9964"/>
                <a:ext cx="1711" cy="1711"/>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6D84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任意多边形 3"/>
              <p:cNvSpPr/>
              <p:nvPr/>
            </p:nvSpPr>
            <p:spPr>
              <a:xfrm rot="18900000">
                <a:off x="16465" y="4210"/>
                <a:ext cx="5459" cy="5459"/>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1C38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aphicFrame>
        <p:nvGraphicFramePr>
          <p:cNvPr id="6" name="表格 5"/>
          <p:cNvGraphicFramePr/>
          <p:nvPr/>
        </p:nvGraphicFramePr>
        <p:xfrm>
          <a:off x="1071880" y="246380"/>
          <a:ext cx="7198995" cy="2113280"/>
        </p:xfrm>
        <a:graphic>
          <a:graphicData uri="http://schemas.openxmlformats.org/drawingml/2006/table">
            <a:tbl>
              <a:tblPr firstRow="1" bandRow="1">
                <a:tableStyleId>{5C22544A-7EE6-4342-B048-85BDC9FD1C3A}</a:tableStyleId>
              </a:tblPr>
              <a:tblGrid>
                <a:gridCol w="1539240">
                  <a:extLst>
                    <a:ext uri="{9D8B030D-6E8A-4147-A177-3AD203B41FA5}">
                      <a16:colId xmlns:a16="http://schemas.microsoft.com/office/drawing/2014/main" val="20000"/>
                    </a:ext>
                  </a:extLst>
                </a:gridCol>
                <a:gridCol w="1436370">
                  <a:extLst>
                    <a:ext uri="{9D8B030D-6E8A-4147-A177-3AD203B41FA5}">
                      <a16:colId xmlns:a16="http://schemas.microsoft.com/office/drawing/2014/main" val="20001"/>
                    </a:ext>
                  </a:extLst>
                </a:gridCol>
                <a:gridCol w="1428750">
                  <a:extLst>
                    <a:ext uri="{9D8B030D-6E8A-4147-A177-3AD203B41FA5}">
                      <a16:colId xmlns:a16="http://schemas.microsoft.com/office/drawing/2014/main" val="20002"/>
                    </a:ext>
                  </a:extLst>
                </a:gridCol>
                <a:gridCol w="1733550">
                  <a:extLst>
                    <a:ext uri="{9D8B030D-6E8A-4147-A177-3AD203B41FA5}">
                      <a16:colId xmlns:a16="http://schemas.microsoft.com/office/drawing/2014/main" val="20003"/>
                    </a:ext>
                  </a:extLst>
                </a:gridCol>
                <a:gridCol w="1061085">
                  <a:extLst>
                    <a:ext uri="{9D8B030D-6E8A-4147-A177-3AD203B41FA5}">
                      <a16:colId xmlns:a16="http://schemas.microsoft.com/office/drawing/2014/main" val="20004"/>
                    </a:ext>
                  </a:extLst>
                </a:gridCol>
              </a:tblGrid>
              <a:tr h="267970">
                <a:tc>
                  <a:txBody>
                    <a:bodyPr/>
                    <a:lstStyle/>
                    <a:p>
                      <a:pPr>
                        <a:buNone/>
                      </a:pPr>
                      <a:r>
                        <a:rPr lang="en-US" altLang="zh-CN"/>
                        <a:t>Model</a:t>
                      </a:r>
                    </a:p>
                  </a:txBody>
                  <a:tcPr/>
                </a:tc>
                <a:tc>
                  <a:txBody>
                    <a:bodyPr/>
                    <a:lstStyle/>
                    <a:p>
                      <a:pPr>
                        <a:buNone/>
                      </a:pPr>
                      <a:r>
                        <a:rPr lang="zh-CN" altLang="en-US"/>
                        <a:t>训练集</a:t>
                      </a:r>
                      <a:r>
                        <a:rPr lang="en-US" altLang="zh-CN"/>
                        <a:t>MAE</a:t>
                      </a:r>
                    </a:p>
                  </a:txBody>
                  <a:tcPr/>
                </a:tc>
                <a:tc>
                  <a:txBody>
                    <a:bodyPr/>
                    <a:lstStyle/>
                    <a:p>
                      <a:pPr>
                        <a:buNone/>
                      </a:pPr>
                      <a:r>
                        <a:rPr lang="zh-CN" altLang="en-US"/>
                        <a:t>测试集</a:t>
                      </a:r>
                      <a:r>
                        <a:rPr lang="en-US" altLang="zh-CN"/>
                        <a:t>MAE </a:t>
                      </a:r>
                    </a:p>
                  </a:txBody>
                  <a:tcPr/>
                </a:tc>
                <a:tc>
                  <a:txBody>
                    <a:bodyPr/>
                    <a:lstStyle/>
                    <a:p>
                      <a:pPr>
                        <a:buNone/>
                      </a:pPr>
                      <a:r>
                        <a:rPr lang="zh-CN" altLang="en-US"/>
                        <a:t>交叉验证</a:t>
                      </a:r>
                      <a:r>
                        <a:rPr lang="en-US" altLang="zh-CN"/>
                        <a:t>MAE</a:t>
                      </a:r>
                    </a:p>
                  </a:txBody>
                  <a:tcPr/>
                </a:tc>
                <a:tc>
                  <a:txBody>
                    <a:bodyPr/>
                    <a:lstStyle/>
                    <a:p>
                      <a:pPr>
                        <a:buNone/>
                      </a:pPr>
                      <a:r>
                        <a:rPr lang="en-US" altLang="zh-CN"/>
                        <a:t>KAGGLE</a:t>
                      </a:r>
                    </a:p>
                  </a:txBody>
                  <a:tcPr/>
                </a:tc>
                <a:extLst>
                  <a:ext uri="{0D108BD9-81ED-4DB2-BD59-A6C34878D82A}">
                    <a16:rowId xmlns:a16="http://schemas.microsoft.com/office/drawing/2014/main" val="10000"/>
                  </a:ext>
                </a:extLst>
              </a:tr>
              <a:tr h="407670">
                <a:tc>
                  <a:txBody>
                    <a:bodyPr/>
                    <a:lstStyle/>
                    <a:p>
                      <a:pPr>
                        <a:buNone/>
                      </a:pPr>
                      <a:r>
                        <a:rPr lang="en-US" altLang="zh-CN"/>
                        <a:t>OLS</a:t>
                      </a:r>
                    </a:p>
                  </a:txBody>
                  <a:tcPr/>
                </a:tc>
                <a:tc>
                  <a:txBody>
                    <a:bodyPr/>
                    <a:lstStyle/>
                    <a:p>
                      <a:pPr>
                        <a:buNone/>
                      </a:pPr>
                      <a:r>
                        <a:rPr lang="en-US" altLang="zh-CN"/>
                        <a:t>159119.51       </a:t>
                      </a:r>
                    </a:p>
                  </a:txBody>
                  <a:tcPr/>
                </a:tc>
                <a:tc>
                  <a:txBody>
                    <a:bodyPr/>
                    <a:lstStyle/>
                    <a:p>
                      <a:pPr>
                        <a:buNone/>
                      </a:pPr>
                      <a:r>
                        <a:rPr lang="en-US" altLang="zh-CN" sz="1800">
                          <a:sym typeface="+mn-ea"/>
                        </a:rPr>
                        <a:t>244671.97 </a:t>
                      </a:r>
                      <a:endParaRPr lang="zh-CN" altLang="en-US"/>
                    </a:p>
                  </a:txBody>
                  <a:tcPr/>
                </a:tc>
                <a:tc>
                  <a:txBody>
                    <a:bodyPr/>
                    <a:lstStyle/>
                    <a:p>
                      <a:pPr>
                        <a:buNone/>
                      </a:pPr>
                      <a:r>
                        <a:rPr lang="en-US" altLang="zh-CN" sz="1800">
                          <a:sym typeface="+mn-ea"/>
                        </a:rPr>
                        <a:t>159213.50</a:t>
                      </a:r>
                      <a:endParaRPr lang="en-US" altLang="zh-CN" sz="1800"/>
                    </a:p>
                    <a:p>
                      <a:pPr>
                        <a:buNone/>
                      </a:pPr>
                      <a:endParaRPr lang="zh-CN" altLang="en-US"/>
                    </a:p>
                  </a:txBody>
                  <a:tcPr/>
                </a:tc>
                <a:tc>
                  <a:txBody>
                    <a:bodyPr/>
                    <a:lstStyle/>
                    <a:p>
                      <a:pPr>
                        <a:buNone/>
                      </a:pPr>
                      <a:r>
                        <a:rPr lang="en-US" altLang="zh-CN"/>
                        <a:t>4.06</a:t>
                      </a:r>
                    </a:p>
                  </a:txBody>
                  <a:tcPr/>
                </a:tc>
                <a:extLst>
                  <a:ext uri="{0D108BD9-81ED-4DB2-BD59-A6C34878D82A}">
                    <a16:rowId xmlns:a16="http://schemas.microsoft.com/office/drawing/2014/main" val="10001"/>
                  </a:ext>
                </a:extLst>
              </a:tr>
              <a:tr h="368935">
                <a:tc>
                  <a:txBody>
                    <a:bodyPr/>
                    <a:lstStyle/>
                    <a:p>
                      <a:pPr>
                        <a:buNone/>
                      </a:pPr>
                      <a:r>
                        <a:rPr lang="en-US" altLang="zh-CN"/>
                        <a:t>Ridge</a:t>
                      </a:r>
                    </a:p>
                  </a:txBody>
                  <a:tcPr/>
                </a:tc>
                <a:tc>
                  <a:txBody>
                    <a:bodyPr/>
                    <a:lstStyle/>
                    <a:p>
                      <a:pPr>
                        <a:buNone/>
                      </a:pPr>
                      <a:r>
                        <a:rPr lang="en-US" altLang="zh-CN"/>
                        <a:t>159119.21</a:t>
                      </a:r>
                    </a:p>
                  </a:txBody>
                  <a:tcPr/>
                </a:tc>
                <a:tc>
                  <a:txBody>
                    <a:bodyPr/>
                    <a:lstStyle/>
                    <a:p>
                      <a:pPr>
                        <a:buNone/>
                      </a:pPr>
                      <a:r>
                        <a:rPr lang="en-US" altLang="zh-CN"/>
                        <a:t>244672.28   </a:t>
                      </a:r>
                    </a:p>
                  </a:txBody>
                  <a:tcPr/>
                </a:tc>
                <a:tc>
                  <a:txBody>
                    <a:bodyPr/>
                    <a:lstStyle/>
                    <a:p>
                      <a:pPr>
                        <a:buNone/>
                      </a:pPr>
                      <a:r>
                        <a:rPr lang="en-US" altLang="zh-CN"/>
                        <a:t>159224.72</a:t>
                      </a:r>
                    </a:p>
                  </a:txBody>
                  <a:tcPr/>
                </a:tc>
                <a:tc>
                  <a:txBody>
                    <a:bodyPr/>
                    <a:lstStyle/>
                    <a:p>
                      <a:pPr>
                        <a:buNone/>
                      </a:pPr>
                      <a:r>
                        <a:rPr lang="en-US" altLang="zh-CN"/>
                        <a:t>4.06</a:t>
                      </a:r>
                    </a:p>
                  </a:txBody>
                  <a:tcPr/>
                </a:tc>
                <a:extLst>
                  <a:ext uri="{0D108BD9-81ED-4DB2-BD59-A6C34878D82A}">
                    <a16:rowId xmlns:a16="http://schemas.microsoft.com/office/drawing/2014/main" val="10002"/>
                  </a:ext>
                </a:extLst>
              </a:tr>
              <a:tr h="369570">
                <a:tc>
                  <a:txBody>
                    <a:bodyPr/>
                    <a:lstStyle/>
                    <a:p>
                      <a:pPr>
                        <a:buNone/>
                      </a:pPr>
                      <a:r>
                        <a:rPr lang="en-US" altLang="zh-CN"/>
                        <a:t>Lasso</a:t>
                      </a:r>
                    </a:p>
                  </a:txBody>
                  <a:tcPr/>
                </a:tc>
                <a:tc>
                  <a:txBody>
                    <a:bodyPr/>
                    <a:lstStyle/>
                    <a:p>
                      <a:pPr>
                        <a:buNone/>
                      </a:pPr>
                      <a:r>
                        <a:rPr lang="en-US" altLang="zh-CN"/>
                        <a:t>159119.12 </a:t>
                      </a:r>
                    </a:p>
                  </a:txBody>
                  <a:tcPr/>
                </a:tc>
                <a:tc>
                  <a:txBody>
                    <a:bodyPr/>
                    <a:lstStyle/>
                    <a:p>
                      <a:pPr>
                        <a:buNone/>
                      </a:pPr>
                      <a:r>
                        <a:rPr lang="en-US" altLang="zh-CN"/>
                        <a:t>244671.83</a:t>
                      </a:r>
                    </a:p>
                  </a:txBody>
                  <a:tcPr/>
                </a:tc>
                <a:tc>
                  <a:txBody>
                    <a:bodyPr/>
                    <a:lstStyle/>
                    <a:p>
                      <a:pPr>
                        <a:buNone/>
                      </a:pPr>
                      <a:r>
                        <a:rPr lang="en-US" altLang="zh-CN"/>
                        <a:t>159224.71</a:t>
                      </a:r>
                    </a:p>
                  </a:txBody>
                  <a:tcPr/>
                </a:tc>
                <a:tc>
                  <a:txBody>
                    <a:bodyPr/>
                    <a:lstStyle/>
                    <a:p>
                      <a:pPr>
                        <a:buNone/>
                      </a:pPr>
                      <a:r>
                        <a:rPr lang="en-US" altLang="zh-CN"/>
                        <a:t>4.06</a:t>
                      </a:r>
                    </a:p>
                  </a:txBody>
                  <a:tcPr/>
                </a:tc>
                <a:extLst>
                  <a:ext uri="{0D108BD9-81ED-4DB2-BD59-A6C34878D82A}">
                    <a16:rowId xmlns:a16="http://schemas.microsoft.com/office/drawing/2014/main" val="10003"/>
                  </a:ext>
                </a:extLst>
              </a:tr>
              <a:tr h="368935">
                <a:tc>
                  <a:txBody>
                    <a:bodyPr/>
                    <a:lstStyle/>
                    <a:p>
                      <a:pPr>
                        <a:buNone/>
                      </a:pPr>
                      <a:r>
                        <a:rPr lang="en-US" altLang="zh-CN"/>
                        <a:t>ElasticNet</a:t>
                      </a:r>
                    </a:p>
                  </a:txBody>
                  <a:tcPr/>
                </a:tc>
                <a:tc>
                  <a:txBody>
                    <a:bodyPr/>
                    <a:lstStyle/>
                    <a:p>
                      <a:pPr>
                        <a:buNone/>
                      </a:pPr>
                      <a:r>
                        <a:rPr lang="en-US" altLang="zh-CN"/>
                        <a:t>169565.78</a:t>
                      </a:r>
                    </a:p>
                  </a:txBody>
                  <a:tcPr/>
                </a:tc>
                <a:tc>
                  <a:txBody>
                    <a:bodyPr/>
                    <a:lstStyle/>
                    <a:p>
                      <a:pPr>
                        <a:buNone/>
                      </a:pPr>
                      <a:r>
                        <a:rPr lang="en-US" altLang="zh-CN"/>
                        <a:t>257518.99  </a:t>
                      </a:r>
                    </a:p>
                  </a:txBody>
                  <a:tcPr/>
                </a:tc>
                <a:tc>
                  <a:txBody>
                    <a:bodyPr/>
                    <a:lstStyle/>
                    <a:p>
                      <a:pPr>
                        <a:buNone/>
                      </a:pPr>
                      <a:r>
                        <a:rPr lang="en-US" altLang="zh-CN"/>
                        <a:t>169618.04</a:t>
                      </a:r>
                    </a:p>
                  </a:txBody>
                  <a:tcPr/>
                </a:tc>
                <a:tc>
                  <a:txBody>
                    <a:bodyPr/>
                    <a:lstStyle/>
                    <a:p>
                      <a:pPr>
                        <a:buNone/>
                      </a:pPr>
                      <a:r>
                        <a:rPr lang="en-US" altLang="zh-CN"/>
                        <a:t>4.33</a:t>
                      </a:r>
                    </a:p>
                  </a:txBody>
                  <a:tcPr/>
                </a:tc>
                <a:extLst>
                  <a:ext uri="{0D108BD9-81ED-4DB2-BD59-A6C34878D82A}">
                    <a16:rowId xmlns:a16="http://schemas.microsoft.com/office/drawing/2014/main" val="10004"/>
                  </a:ext>
                </a:extLst>
              </a:tr>
            </a:tbl>
          </a:graphicData>
        </a:graphic>
      </p:graphicFrame>
      <p:sp>
        <p:nvSpPr>
          <p:cNvPr id="7" name="文本框 6"/>
          <p:cNvSpPr txBox="1"/>
          <p:nvPr/>
        </p:nvSpPr>
        <p:spPr>
          <a:xfrm>
            <a:off x="6232525" y="2827020"/>
            <a:ext cx="5694680" cy="2693035"/>
          </a:xfrm>
          <a:prstGeom prst="rect">
            <a:avLst/>
          </a:prstGeom>
          <a:noFill/>
        </p:spPr>
        <p:txBody>
          <a:bodyPr wrap="square" rtlCol="0">
            <a:noAutofit/>
          </a:bodyPr>
          <a:lstStyle/>
          <a:p>
            <a:pPr marL="285750" indent="-285750">
              <a:buFont typeface="Arial" panose="020B0604020202020204" pitchFamily="34" charset="0"/>
              <a:buChar char="•"/>
            </a:pPr>
            <a:r>
              <a:rPr lang="zh-CN" altLang="en-US" sz="2000"/>
              <a:t>采用</a:t>
            </a:r>
            <a:r>
              <a:rPr lang="en-US" altLang="zh-CN" sz="2000"/>
              <a:t>One-hot</a:t>
            </a:r>
            <a:r>
              <a:rPr lang="zh-CN" altLang="en-US" sz="2000"/>
              <a:t>编码方式和频率编码方式分别处理存在不同类别基数的类别特征</a:t>
            </a:r>
          </a:p>
          <a:p>
            <a:pPr marL="285750" indent="-285750">
              <a:buFont typeface="Arial" panose="020B0604020202020204" pitchFamily="34" charset="0"/>
              <a:buChar char="•"/>
            </a:pPr>
            <a:endParaRPr lang="zh-CN" altLang="en-US" sz="2000"/>
          </a:p>
          <a:p>
            <a:pPr marL="285750" indent="-285750">
              <a:buFont typeface="Arial" panose="020B0604020202020204" pitchFamily="34" charset="0"/>
              <a:buChar char="•"/>
            </a:pPr>
            <a:r>
              <a:rPr lang="zh-CN" altLang="en-US" sz="2000"/>
              <a:t>通过提取字符串内数据尽量保留有效特征</a:t>
            </a:r>
          </a:p>
          <a:p>
            <a:pPr marL="285750" indent="-285750">
              <a:buFont typeface="Arial" panose="020B0604020202020204" pitchFamily="34" charset="0"/>
              <a:buChar char="•"/>
            </a:pPr>
            <a:endParaRPr lang="zh-CN" altLang="en-US" sz="2000"/>
          </a:p>
          <a:p>
            <a:pPr marL="285750" indent="-285750">
              <a:buFont typeface="Arial" panose="020B0604020202020204" pitchFamily="34" charset="0"/>
              <a:buChar char="•"/>
            </a:pPr>
            <a:r>
              <a:rPr lang="zh-CN" altLang="en-US" sz="2000"/>
              <a:t>尝试通过布尔掩码达到有效筛除异常数据的目的</a:t>
            </a:r>
          </a:p>
          <a:p>
            <a:pPr marL="285750" indent="-285750">
              <a:buFont typeface="Arial" panose="020B0604020202020204" pitchFamily="34" charset="0"/>
              <a:buChar char="•"/>
            </a:pPr>
            <a:endParaRPr lang="zh-CN" altLang="en-US" sz="2000"/>
          </a:p>
          <a:p>
            <a:pPr marL="285750" indent="-285750">
              <a:buFont typeface="Arial" panose="020B0604020202020204" pitchFamily="34" charset="0"/>
              <a:buChar char="•"/>
            </a:pPr>
            <a:endParaRPr lang="zh-CN" altLang="en-US" sz="2800"/>
          </a:p>
          <a:p>
            <a:pPr marL="285750" indent="-285750">
              <a:buFont typeface="Arial" panose="020B0604020202020204" pitchFamily="34" charset="0"/>
              <a:buChar char="•"/>
            </a:pPr>
            <a:endParaRPr lang="zh-CN" altLang="en-US" sz="2800"/>
          </a:p>
        </p:txBody>
      </p:sp>
      <p:pic>
        <p:nvPicPr>
          <p:cNvPr id="8" name="图片 7"/>
          <p:cNvPicPr>
            <a:picLocks noChangeAspect="1"/>
          </p:cNvPicPr>
          <p:nvPr/>
        </p:nvPicPr>
        <p:blipFill>
          <a:blip r:embed="rId2"/>
          <a:stretch>
            <a:fillRect/>
          </a:stretch>
        </p:blipFill>
        <p:spPr>
          <a:xfrm>
            <a:off x="542290" y="2802890"/>
            <a:ext cx="5367020" cy="3530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004570" y="-331470"/>
            <a:ext cx="14208125" cy="7506970"/>
            <a:chOff x="-1582" y="-522"/>
            <a:chExt cx="22375" cy="11822"/>
          </a:xfrm>
        </p:grpSpPr>
        <p:grpSp>
          <p:nvGrpSpPr>
            <p:cNvPr id="47" name="组合 46"/>
            <p:cNvGrpSpPr/>
            <p:nvPr/>
          </p:nvGrpSpPr>
          <p:grpSpPr>
            <a:xfrm>
              <a:off x="419" y="9302"/>
              <a:ext cx="434" cy="1065"/>
              <a:chOff x="537" y="8479"/>
              <a:chExt cx="434" cy="1065"/>
            </a:xfrm>
          </p:grpSpPr>
          <p:grpSp>
            <p:nvGrpSpPr>
              <p:cNvPr id="26" name="组合 25"/>
              <p:cNvGrpSpPr/>
              <p:nvPr/>
            </p:nvGrpSpPr>
            <p:grpSpPr>
              <a:xfrm>
                <a:off x="537" y="8479"/>
                <a:ext cx="434" cy="84"/>
                <a:chOff x="537" y="8479"/>
                <a:chExt cx="434" cy="84"/>
              </a:xfrm>
            </p:grpSpPr>
            <p:sp>
              <p:nvSpPr>
                <p:cNvPr id="22" name="椭圆 2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537" y="8672"/>
                <a:ext cx="434" cy="84"/>
                <a:chOff x="537" y="8479"/>
                <a:chExt cx="434" cy="84"/>
              </a:xfrm>
            </p:grpSpPr>
            <p:sp>
              <p:nvSpPr>
                <p:cNvPr id="28" name="椭圆 2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537" y="8873"/>
                <a:ext cx="434" cy="84"/>
                <a:chOff x="537" y="8479"/>
                <a:chExt cx="434" cy="84"/>
              </a:xfrm>
            </p:grpSpPr>
            <p:sp>
              <p:nvSpPr>
                <p:cNvPr id="32" name="椭圆 3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537" y="9066"/>
                <a:ext cx="434" cy="84"/>
                <a:chOff x="537" y="8479"/>
                <a:chExt cx="434" cy="84"/>
              </a:xfrm>
            </p:grpSpPr>
            <p:sp>
              <p:nvSpPr>
                <p:cNvPr id="36" name="椭圆 3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537" y="9267"/>
                <a:ext cx="434" cy="84"/>
                <a:chOff x="537" y="8479"/>
                <a:chExt cx="434" cy="84"/>
              </a:xfrm>
            </p:grpSpPr>
            <p:sp>
              <p:nvSpPr>
                <p:cNvPr id="40" name="椭圆 3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537" y="9460"/>
                <a:ext cx="434" cy="84"/>
                <a:chOff x="537" y="8479"/>
                <a:chExt cx="434" cy="84"/>
              </a:xfrm>
            </p:grpSpPr>
            <p:sp>
              <p:nvSpPr>
                <p:cNvPr id="44" name="椭圆 4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8" name="组合 47"/>
            <p:cNvGrpSpPr/>
            <p:nvPr/>
          </p:nvGrpSpPr>
          <p:grpSpPr>
            <a:xfrm>
              <a:off x="18348" y="434"/>
              <a:ext cx="434" cy="1065"/>
              <a:chOff x="537" y="8479"/>
              <a:chExt cx="434" cy="1065"/>
            </a:xfrm>
          </p:grpSpPr>
          <p:grpSp>
            <p:nvGrpSpPr>
              <p:cNvPr id="49" name="组合 48"/>
              <p:cNvGrpSpPr/>
              <p:nvPr/>
            </p:nvGrpSpPr>
            <p:grpSpPr>
              <a:xfrm>
                <a:off x="537" y="8479"/>
                <a:ext cx="434" cy="84"/>
                <a:chOff x="537" y="8479"/>
                <a:chExt cx="434" cy="84"/>
              </a:xfrm>
            </p:grpSpPr>
            <p:sp>
              <p:nvSpPr>
                <p:cNvPr id="50" name="椭圆 4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37" y="8672"/>
                <a:ext cx="434" cy="84"/>
                <a:chOff x="537" y="8479"/>
                <a:chExt cx="434" cy="84"/>
              </a:xfrm>
            </p:grpSpPr>
            <p:sp>
              <p:nvSpPr>
                <p:cNvPr id="54" name="椭圆 5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p:cNvGrpSpPr/>
              <p:nvPr/>
            </p:nvGrpSpPr>
            <p:grpSpPr>
              <a:xfrm>
                <a:off x="537" y="8873"/>
                <a:ext cx="434" cy="84"/>
                <a:chOff x="537" y="8479"/>
                <a:chExt cx="434" cy="84"/>
              </a:xfrm>
            </p:grpSpPr>
            <p:sp>
              <p:nvSpPr>
                <p:cNvPr id="58" name="椭圆 5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537" y="9066"/>
                <a:ext cx="434" cy="84"/>
                <a:chOff x="537" y="8479"/>
                <a:chExt cx="434" cy="84"/>
              </a:xfrm>
            </p:grpSpPr>
            <p:sp>
              <p:nvSpPr>
                <p:cNvPr id="62" name="椭圆 6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p:cNvGrpSpPr/>
              <p:nvPr/>
            </p:nvGrpSpPr>
            <p:grpSpPr>
              <a:xfrm>
                <a:off x="537" y="9267"/>
                <a:ext cx="434" cy="84"/>
                <a:chOff x="537" y="8479"/>
                <a:chExt cx="434" cy="84"/>
              </a:xfrm>
            </p:grpSpPr>
            <p:sp>
              <p:nvSpPr>
                <p:cNvPr id="66" name="椭圆 6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537" y="9460"/>
                <a:ext cx="434" cy="84"/>
                <a:chOff x="537" y="8479"/>
                <a:chExt cx="434" cy="84"/>
              </a:xfrm>
            </p:grpSpPr>
            <p:sp>
              <p:nvSpPr>
                <p:cNvPr id="70" name="椭圆 6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flipH="1" flipV="1">
              <a:off x="-1582" y="-522"/>
              <a:ext cx="3159" cy="4320"/>
              <a:chOff x="16465" y="4210"/>
              <a:chExt cx="5458" cy="7464"/>
            </a:xfrm>
          </p:grpSpPr>
          <p:sp>
            <p:nvSpPr>
              <p:cNvPr id="77" name="任意多边形 76"/>
              <p:cNvSpPr/>
              <p:nvPr/>
            </p:nvSpPr>
            <p:spPr>
              <a:xfrm rot="2700000">
                <a:off x="16627" y="9964"/>
                <a:ext cx="1711" cy="1711"/>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6D84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 name="任意多边形 77"/>
              <p:cNvSpPr/>
              <p:nvPr/>
            </p:nvSpPr>
            <p:spPr>
              <a:xfrm rot="18900000">
                <a:off x="16465" y="4210"/>
                <a:ext cx="5459" cy="5459"/>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1C38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 name="组合 1"/>
            <p:cNvGrpSpPr/>
            <p:nvPr/>
          </p:nvGrpSpPr>
          <p:grpSpPr>
            <a:xfrm>
              <a:off x="17635" y="6980"/>
              <a:ext cx="3159" cy="4320"/>
              <a:chOff x="16465" y="4210"/>
              <a:chExt cx="5458" cy="7464"/>
            </a:xfrm>
          </p:grpSpPr>
          <p:sp>
            <p:nvSpPr>
              <p:cNvPr id="3" name="任意多边形 2"/>
              <p:cNvSpPr/>
              <p:nvPr/>
            </p:nvSpPr>
            <p:spPr>
              <a:xfrm rot="2700000">
                <a:off x="16627" y="9964"/>
                <a:ext cx="1711" cy="1711"/>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6D84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任意多边形 3"/>
              <p:cNvSpPr/>
              <p:nvPr/>
            </p:nvSpPr>
            <p:spPr>
              <a:xfrm rot="18900000">
                <a:off x="16465" y="4210"/>
                <a:ext cx="5459" cy="5459"/>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1C38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aphicFrame>
        <p:nvGraphicFramePr>
          <p:cNvPr id="6" name="表格 5"/>
          <p:cNvGraphicFramePr/>
          <p:nvPr/>
        </p:nvGraphicFramePr>
        <p:xfrm>
          <a:off x="1416685" y="1231900"/>
          <a:ext cx="4679315" cy="2071370"/>
        </p:xfrm>
        <a:graphic>
          <a:graphicData uri="http://schemas.openxmlformats.org/drawingml/2006/table">
            <a:tbl>
              <a:tblPr/>
              <a:tblGrid>
                <a:gridCol w="846455">
                  <a:extLst>
                    <a:ext uri="{9D8B030D-6E8A-4147-A177-3AD203B41FA5}">
                      <a16:colId xmlns:a16="http://schemas.microsoft.com/office/drawing/2014/main" val="20000"/>
                    </a:ext>
                  </a:extLst>
                </a:gridCol>
                <a:gridCol w="845185">
                  <a:extLst>
                    <a:ext uri="{9D8B030D-6E8A-4147-A177-3AD203B41FA5}">
                      <a16:colId xmlns:a16="http://schemas.microsoft.com/office/drawing/2014/main" val="20001"/>
                    </a:ext>
                  </a:extLst>
                </a:gridCol>
                <a:gridCol w="847725">
                  <a:extLst>
                    <a:ext uri="{9D8B030D-6E8A-4147-A177-3AD203B41FA5}">
                      <a16:colId xmlns:a16="http://schemas.microsoft.com/office/drawing/2014/main" val="20002"/>
                    </a:ext>
                  </a:extLst>
                </a:gridCol>
                <a:gridCol w="1069340">
                  <a:extLst>
                    <a:ext uri="{9D8B030D-6E8A-4147-A177-3AD203B41FA5}">
                      <a16:colId xmlns:a16="http://schemas.microsoft.com/office/drawing/2014/main" val="20003"/>
                    </a:ext>
                  </a:extLst>
                </a:gridCol>
                <a:gridCol w="1070610">
                  <a:extLst>
                    <a:ext uri="{9D8B030D-6E8A-4147-A177-3AD203B41FA5}">
                      <a16:colId xmlns:a16="http://schemas.microsoft.com/office/drawing/2014/main" val="20004"/>
                    </a:ext>
                  </a:extLst>
                </a:gridCol>
              </a:tblGrid>
              <a:tr h="438785">
                <a:tc>
                  <a:txBody>
                    <a:bodyPr/>
                    <a:lstStyle/>
                    <a:p>
                      <a:pPr algn="l" fontAlgn="ctr"/>
                      <a:r>
                        <a:rPr lang="en-US" altLang="zh-CN" sz="1400" b="0" i="0">
                          <a:solidFill>
                            <a:srgbClr val="000000"/>
                          </a:solidFill>
                          <a:latin typeface="Times New Roman" panose="02020603050405020304"/>
                          <a:ea typeface="Times New Roman" panose="02020603050405020304"/>
                        </a:rPr>
                        <a:t>Metrics</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In Sample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Out of Sample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Cross-validation</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Kaggle Score</a:t>
                      </a:r>
                    </a:p>
                  </a:txBody>
                  <a:tcPr marL="6667" marR="6667" marT="6667" marB="0" anchor="ctr">
                    <a:lnL>
                      <a:noFill/>
                    </a:lnL>
                    <a:lnR>
                      <a:noFill/>
                    </a:lnR>
                    <a:lnT>
                      <a:noFill/>
                    </a:lnT>
                    <a:lnB>
                      <a:noFill/>
                    </a:lnB>
                    <a:noFill/>
                  </a:tcPr>
                </a:tc>
                <a:extLst>
                  <a:ext uri="{0D108BD9-81ED-4DB2-BD59-A6C34878D82A}">
                    <a16:rowId xmlns:a16="http://schemas.microsoft.com/office/drawing/2014/main" val="10000"/>
                  </a:ext>
                </a:extLst>
              </a:tr>
              <a:tr h="407670">
                <a:tc>
                  <a:txBody>
                    <a:bodyPr/>
                    <a:lstStyle/>
                    <a:p>
                      <a:pPr algn="l" fontAlgn="ctr"/>
                      <a:r>
                        <a:rPr lang="en-US" altLang="zh-CN" sz="1400" b="0" i="0">
                          <a:solidFill>
                            <a:srgbClr val="000000"/>
                          </a:solidFill>
                          <a:latin typeface="Times New Roman" panose="02020603050405020304"/>
                          <a:ea typeface="Times New Roman" panose="02020603050405020304"/>
                        </a:rPr>
                        <a:t>OLS</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368916.5</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374564.48</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370058.95</a:t>
                      </a:r>
                    </a:p>
                  </a:txBody>
                  <a:tcPr marL="6667" marR="6667" marT="6667" marB="0" anchor="ctr">
                    <a:lnL>
                      <a:noFill/>
                    </a:lnL>
                    <a:lnR>
                      <a:noFill/>
                    </a:lnR>
                    <a:lnT>
                      <a:noFill/>
                    </a:lnT>
                    <a:lnB>
                      <a:noFill/>
                    </a:lnB>
                    <a:solidFill>
                      <a:srgbClr val="FFFFFF"/>
                    </a:solidFill>
                  </a:tcPr>
                </a:tc>
                <a:tc>
                  <a:txBody>
                    <a:bodyPr/>
                    <a:lstStyle/>
                    <a:p>
                      <a:pPr algn="ctr" fontAlgn="ctr"/>
                      <a:r>
                        <a:rPr lang="en-US" altLang="zh-CN" sz="1400" b="0" i="0">
                          <a:solidFill>
                            <a:srgbClr val="000000"/>
                          </a:solidFill>
                          <a:latin typeface="Times New Roman" panose="02020603050405020304"/>
                          <a:ea typeface="Times New Roman" panose="02020603050405020304"/>
                        </a:rPr>
                        <a:t>67.78</a:t>
                      </a:r>
                    </a:p>
                  </a:txBody>
                  <a:tcPr marL="6667" marR="6667" marT="6667" marB="0" anchor="ctr">
                    <a:lnL>
                      <a:noFill/>
                    </a:lnL>
                    <a:lnR>
                      <a:noFill/>
                    </a:lnR>
                    <a:lnT>
                      <a:noFill/>
                    </a:lnT>
                    <a:lnB>
                      <a:noFill/>
                    </a:lnB>
                    <a:solidFill>
                      <a:srgbClr val="FFFFFF"/>
                    </a:solidFill>
                  </a:tcPr>
                </a:tc>
                <a:extLst>
                  <a:ext uri="{0D108BD9-81ED-4DB2-BD59-A6C34878D82A}">
                    <a16:rowId xmlns:a16="http://schemas.microsoft.com/office/drawing/2014/main" val="10001"/>
                  </a:ext>
                </a:extLst>
              </a:tr>
              <a:tr h="408305">
                <a:tc>
                  <a:txBody>
                    <a:bodyPr/>
                    <a:lstStyle/>
                    <a:p>
                      <a:pPr algn="l" fontAlgn="ctr"/>
                      <a:r>
                        <a:rPr lang="en-US" altLang="zh-CN" sz="1400" b="0" i="0">
                          <a:solidFill>
                            <a:srgbClr val="000000"/>
                          </a:solidFill>
                          <a:latin typeface="Times New Roman" panose="02020603050405020304"/>
                          <a:ea typeface="Times New Roman" panose="02020603050405020304"/>
                        </a:rPr>
                        <a:t>Lasso</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381476.18</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387115.96</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381442.54</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66.93</a:t>
                      </a:r>
                    </a:p>
                  </a:txBody>
                  <a:tcPr marL="6667" marR="6667" marT="6667" marB="0" anchor="ctr">
                    <a:lnL>
                      <a:noFill/>
                    </a:lnL>
                    <a:lnR>
                      <a:noFill/>
                    </a:lnR>
                    <a:lnT>
                      <a:noFill/>
                    </a:lnT>
                    <a:lnB>
                      <a:noFill/>
                    </a:lnB>
                    <a:noFill/>
                  </a:tcPr>
                </a:tc>
                <a:extLst>
                  <a:ext uri="{0D108BD9-81ED-4DB2-BD59-A6C34878D82A}">
                    <a16:rowId xmlns:a16="http://schemas.microsoft.com/office/drawing/2014/main" val="10002"/>
                  </a:ext>
                </a:extLst>
              </a:tr>
              <a:tr h="408940">
                <a:tc>
                  <a:txBody>
                    <a:bodyPr/>
                    <a:lstStyle/>
                    <a:p>
                      <a:pPr algn="l" fontAlgn="ctr"/>
                      <a:r>
                        <a:rPr lang="en-US" altLang="zh-CN" sz="1400" b="0" i="0">
                          <a:solidFill>
                            <a:srgbClr val="000000"/>
                          </a:solidFill>
                          <a:latin typeface="Times New Roman" panose="02020603050405020304"/>
                          <a:ea typeface="Times New Roman" panose="02020603050405020304"/>
                        </a:rPr>
                        <a:t>Ridge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369204.36</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374989.79</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369162.16</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67.16</a:t>
                      </a:r>
                    </a:p>
                  </a:txBody>
                  <a:tcPr marL="6667" marR="6667" marT="6667" marB="0" anchor="ctr">
                    <a:lnL>
                      <a:noFill/>
                    </a:lnL>
                    <a:lnR>
                      <a:noFill/>
                    </a:lnR>
                    <a:lnT>
                      <a:noFill/>
                    </a:lnT>
                    <a:lnB>
                      <a:noFill/>
                    </a:lnB>
                    <a:noFill/>
                  </a:tcPr>
                </a:tc>
                <a:extLst>
                  <a:ext uri="{0D108BD9-81ED-4DB2-BD59-A6C34878D82A}">
                    <a16:rowId xmlns:a16="http://schemas.microsoft.com/office/drawing/2014/main" val="10003"/>
                  </a:ext>
                </a:extLst>
              </a:tr>
              <a:tr h="407670">
                <a:tc>
                  <a:txBody>
                    <a:bodyPr/>
                    <a:lstStyle/>
                    <a:p>
                      <a:pPr algn="l" fontAlgn="ctr"/>
                      <a:r>
                        <a:rPr lang="en-US" altLang="zh-CN" sz="1400" b="0" i="0">
                          <a:solidFill>
                            <a:srgbClr val="000000"/>
                          </a:solidFill>
                          <a:latin typeface="Times New Roman" panose="02020603050405020304"/>
                          <a:ea typeface="Times New Roman" panose="02020603050405020304"/>
                        </a:rPr>
                        <a:t>ElasticNet</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369774.26</a:t>
                      </a:r>
                    </a:p>
                  </a:txBody>
                  <a:tcPr marL="6667" marR="6667" marT="6667" marB="0" anchor="ctr">
                    <a:lnL>
                      <a:noFill/>
                    </a:lnL>
                    <a:lnR>
                      <a:noFill/>
                    </a:lnR>
                    <a:lnT>
                      <a:noFill/>
                    </a:lnT>
                    <a:lnB>
                      <a:noFill/>
                    </a:lnB>
                    <a:solidFill>
                      <a:srgbClr val="FFFFFF"/>
                    </a:solidFill>
                  </a:tcPr>
                </a:tc>
                <a:tc>
                  <a:txBody>
                    <a:bodyPr/>
                    <a:lstStyle/>
                    <a:p>
                      <a:pPr algn="ctr" fontAlgn="ctr"/>
                      <a:r>
                        <a:rPr lang="en-US" altLang="zh-CN" sz="1400" b="0" i="0">
                          <a:solidFill>
                            <a:srgbClr val="000000"/>
                          </a:solidFill>
                          <a:latin typeface="Times New Roman" panose="02020603050405020304"/>
                          <a:ea typeface="Times New Roman" panose="02020603050405020304"/>
                        </a:rPr>
                        <a:t>375548.83</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369135.69</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68.61</a:t>
                      </a:r>
                    </a:p>
                  </a:txBody>
                  <a:tcPr marL="6667" marR="6667" marT="6667" marB="0" anchor="ctr">
                    <a:lnL>
                      <a:noFill/>
                    </a:lnL>
                    <a:lnR>
                      <a:noFill/>
                    </a:lnR>
                    <a:lnT>
                      <a:noFill/>
                    </a:lnT>
                    <a:lnB>
                      <a:noFill/>
                    </a:lnB>
                    <a:noFill/>
                  </a:tcPr>
                </a:tc>
                <a:extLst>
                  <a:ext uri="{0D108BD9-81ED-4DB2-BD59-A6C34878D82A}">
                    <a16:rowId xmlns:a16="http://schemas.microsoft.com/office/drawing/2014/main" val="10004"/>
                  </a:ext>
                </a:extLst>
              </a:tr>
            </a:tbl>
          </a:graphicData>
        </a:graphic>
      </p:graphicFrame>
      <p:sp>
        <p:nvSpPr>
          <p:cNvPr id="10" name="文本框 9"/>
          <p:cNvSpPr txBox="1"/>
          <p:nvPr/>
        </p:nvSpPr>
        <p:spPr>
          <a:xfrm>
            <a:off x="1416685" y="648335"/>
            <a:ext cx="2447925" cy="460375"/>
          </a:xfrm>
          <a:prstGeom prst="rect">
            <a:avLst/>
          </a:prstGeom>
          <a:noFill/>
        </p:spPr>
        <p:txBody>
          <a:bodyPr wrap="square" rtlCol="0">
            <a:spAutoFit/>
          </a:bodyPr>
          <a:lstStyle/>
          <a:p>
            <a:r>
              <a:rPr lang="en-US" altLang="zh-CN" sz="2400">
                <a:latin typeface="Times New Roman" panose="02020603050405020304" charset="0"/>
                <a:cs typeface="Times New Roman" panose="02020603050405020304" charset="0"/>
              </a:rPr>
              <a:t>Price Model</a:t>
            </a:r>
          </a:p>
        </p:txBody>
      </p:sp>
      <p:graphicFrame>
        <p:nvGraphicFramePr>
          <p:cNvPr id="11" name="表格 10"/>
          <p:cNvGraphicFramePr/>
          <p:nvPr>
            <p:custDataLst>
              <p:tags r:id="rId1"/>
            </p:custDataLst>
          </p:nvPr>
        </p:nvGraphicFramePr>
        <p:xfrm>
          <a:off x="6405245" y="1109345"/>
          <a:ext cx="5117465" cy="2193925"/>
        </p:xfrm>
        <a:graphic>
          <a:graphicData uri="http://schemas.openxmlformats.org/drawingml/2006/table">
            <a:tbl>
              <a:tblPr/>
              <a:tblGrid>
                <a:gridCol w="925195">
                  <a:extLst>
                    <a:ext uri="{9D8B030D-6E8A-4147-A177-3AD203B41FA5}">
                      <a16:colId xmlns:a16="http://schemas.microsoft.com/office/drawing/2014/main" val="20000"/>
                    </a:ext>
                  </a:extLst>
                </a:gridCol>
                <a:gridCol w="925195">
                  <a:extLst>
                    <a:ext uri="{9D8B030D-6E8A-4147-A177-3AD203B41FA5}">
                      <a16:colId xmlns:a16="http://schemas.microsoft.com/office/drawing/2014/main" val="20001"/>
                    </a:ext>
                  </a:extLst>
                </a:gridCol>
                <a:gridCol w="925830">
                  <a:extLst>
                    <a:ext uri="{9D8B030D-6E8A-4147-A177-3AD203B41FA5}">
                      <a16:colId xmlns:a16="http://schemas.microsoft.com/office/drawing/2014/main" val="20002"/>
                    </a:ext>
                  </a:extLst>
                </a:gridCol>
                <a:gridCol w="1171575">
                  <a:extLst>
                    <a:ext uri="{9D8B030D-6E8A-4147-A177-3AD203B41FA5}">
                      <a16:colId xmlns:a16="http://schemas.microsoft.com/office/drawing/2014/main" val="20003"/>
                    </a:ext>
                  </a:extLst>
                </a:gridCol>
                <a:gridCol w="1169670">
                  <a:extLst>
                    <a:ext uri="{9D8B030D-6E8A-4147-A177-3AD203B41FA5}">
                      <a16:colId xmlns:a16="http://schemas.microsoft.com/office/drawing/2014/main" val="20004"/>
                    </a:ext>
                  </a:extLst>
                </a:gridCol>
              </a:tblGrid>
              <a:tr h="705485">
                <a:tc>
                  <a:txBody>
                    <a:bodyPr/>
                    <a:lstStyle/>
                    <a:p>
                      <a:pPr algn="l" fontAlgn="ctr"/>
                      <a:r>
                        <a:rPr lang="en-US" altLang="zh-CN" sz="1400" b="0" i="0">
                          <a:solidFill>
                            <a:srgbClr val="000000"/>
                          </a:solidFill>
                          <a:latin typeface="Times New Roman" panose="02020603050405020304"/>
                          <a:ea typeface="Times New Roman" panose="02020603050405020304"/>
                        </a:rPr>
                        <a:t>Metrics</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In Sample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Out of Sample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Cross-validation</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Kaggle Score</a:t>
                      </a:r>
                    </a:p>
                  </a:txBody>
                  <a:tcPr marL="6667" marR="6667" marT="6667" marB="0" anchor="ctr">
                    <a:lnL>
                      <a:noFill/>
                    </a:lnL>
                    <a:lnR>
                      <a:noFill/>
                    </a:lnR>
                    <a:lnT>
                      <a:noFill/>
                    </a:lnT>
                    <a:lnB>
                      <a:noFill/>
                    </a:lnB>
                    <a:noFill/>
                  </a:tcPr>
                </a:tc>
                <a:extLst>
                  <a:ext uri="{0D108BD9-81ED-4DB2-BD59-A6C34878D82A}">
                    <a16:rowId xmlns:a16="http://schemas.microsoft.com/office/drawing/2014/main" val="10000"/>
                  </a:ext>
                </a:extLst>
              </a:tr>
              <a:tr h="370840">
                <a:tc>
                  <a:txBody>
                    <a:bodyPr/>
                    <a:lstStyle/>
                    <a:p>
                      <a:pPr algn="l" fontAlgn="ctr"/>
                      <a:r>
                        <a:rPr lang="en-US" altLang="zh-CN" sz="1400" b="0" i="0">
                          <a:solidFill>
                            <a:srgbClr val="000000"/>
                          </a:solidFill>
                          <a:latin typeface="Times New Roman" panose="02020603050405020304"/>
                          <a:ea typeface="Times New Roman" panose="02020603050405020304"/>
                        </a:rPr>
                        <a:t>OLS</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89436.09</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90939.98</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89648.54</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67.78</a:t>
                      </a:r>
                    </a:p>
                  </a:txBody>
                  <a:tcPr marL="6667" marR="6667" marT="6667" marB="0" anchor="ctr">
                    <a:lnL>
                      <a:noFill/>
                    </a:lnL>
                    <a:lnR>
                      <a:noFill/>
                    </a:lnR>
                    <a:lnT>
                      <a:noFill/>
                    </a:lnT>
                    <a:lnB>
                      <a:noFill/>
                    </a:lnB>
                    <a:solidFill>
                      <a:srgbClr val="FFFFFF"/>
                    </a:solidFill>
                  </a:tcPr>
                </a:tc>
                <a:extLst>
                  <a:ext uri="{0D108BD9-81ED-4DB2-BD59-A6C34878D82A}">
                    <a16:rowId xmlns:a16="http://schemas.microsoft.com/office/drawing/2014/main" val="10001"/>
                  </a:ext>
                </a:extLst>
              </a:tr>
              <a:tr h="372745">
                <a:tc>
                  <a:txBody>
                    <a:bodyPr/>
                    <a:lstStyle/>
                    <a:p>
                      <a:pPr algn="l" fontAlgn="ctr"/>
                      <a:r>
                        <a:rPr lang="en-US" altLang="zh-CN" sz="1400" b="0" i="0">
                          <a:solidFill>
                            <a:srgbClr val="000000"/>
                          </a:solidFill>
                          <a:latin typeface="Times New Roman" panose="02020603050405020304"/>
                          <a:ea typeface="Times New Roman" panose="02020603050405020304"/>
                        </a:rPr>
                        <a:t>Lasso</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91935.42</a:t>
                      </a:r>
                    </a:p>
                  </a:txBody>
                  <a:tcPr marL="6667" marR="6667" marT="6667" marB="0" anchor="ctr">
                    <a:lnL>
                      <a:noFill/>
                    </a:lnL>
                    <a:lnR>
                      <a:noFill/>
                    </a:lnR>
                    <a:lnT>
                      <a:noFill/>
                    </a:lnT>
                    <a:lnB>
                      <a:noFill/>
                    </a:lnB>
                    <a:solidFill>
                      <a:srgbClr val="FFFFFF"/>
                    </a:solidFill>
                  </a:tcPr>
                </a:tc>
                <a:tc>
                  <a:txBody>
                    <a:bodyPr/>
                    <a:lstStyle/>
                    <a:p>
                      <a:pPr algn="ctr" fontAlgn="ctr"/>
                      <a:r>
                        <a:rPr lang="en-US" altLang="zh-CN" sz="1400" b="0" i="0">
                          <a:solidFill>
                            <a:srgbClr val="000000"/>
                          </a:solidFill>
                          <a:latin typeface="Times New Roman" panose="02020603050405020304"/>
                          <a:ea typeface="Times New Roman" panose="02020603050405020304"/>
                        </a:rPr>
                        <a:t>93635.33</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91935.42</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66.93</a:t>
                      </a:r>
                    </a:p>
                  </a:txBody>
                  <a:tcPr marL="6667" marR="6667" marT="6667" marB="0" anchor="ctr">
                    <a:lnL>
                      <a:noFill/>
                    </a:lnL>
                    <a:lnR>
                      <a:noFill/>
                    </a:lnR>
                    <a:lnT>
                      <a:noFill/>
                    </a:lnT>
                    <a:lnB>
                      <a:noFill/>
                    </a:lnB>
                    <a:noFill/>
                  </a:tcPr>
                </a:tc>
                <a:extLst>
                  <a:ext uri="{0D108BD9-81ED-4DB2-BD59-A6C34878D82A}">
                    <a16:rowId xmlns:a16="http://schemas.microsoft.com/office/drawing/2014/main" val="10002"/>
                  </a:ext>
                </a:extLst>
              </a:tr>
              <a:tr h="372745">
                <a:tc>
                  <a:txBody>
                    <a:bodyPr/>
                    <a:lstStyle/>
                    <a:p>
                      <a:pPr algn="l" fontAlgn="ctr"/>
                      <a:r>
                        <a:rPr lang="en-US" altLang="zh-CN" sz="1400" b="0" i="0">
                          <a:solidFill>
                            <a:srgbClr val="000000"/>
                          </a:solidFill>
                          <a:latin typeface="Times New Roman" panose="02020603050405020304"/>
                          <a:ea typeface="Times New Roman" panose="02020603050405020304"/>
                        </a:rPr>
                        <a:t>Ridge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89440.21</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90955.11</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89440.21</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67.16</a:t>
                      </a:r>
                    </a:p>
                  </a:txBody>
                  <a:tcPr marL="6667" marR="6667" marT="6667" marB="0" anchor="ctr">
                    <a:lnL>
                      <a:noFill/>
                    </a:lnL>
                    <a:lnR>
                      <a:noFill/>
                    </a:lnR>
                    <a:lnT>
                      <a:noFill/>
                    </a:lnT>
                    <a:lnB>
                      <a:noFill/>
                    </a:lnB>
                    <a:noFill/>
                  </a:tcPr>
                </a:tc>
                <a:extLst>
                  <a:ext uri="{0D108BD9-81ED-4DB2-BD59-A6C34878D82A}">
                    <a16:rowId xmlns:a16="http://schemas.microsoft.com/office/drawing/2014/main" val="10003"/>
                  </a:ext>
                </a:extLst>
              </a:tr>
              <a:tr h="372110">
                <a:tc>
                  <a:txBody>
                    <a:bodyPr/>
                    <a:lstStyle/>
                    <a:p>
                      <a:pPr algn="l" fontAlgn="ctr"/>
                      <a:r>
                        <a:rPr lang="en-US" altLang="zh-CN" sz="1400" b="0" i="0">
                          <a:solidFill>
                            <a:srgbClr val="000000"/>
                          </a:solidFill>
                          <a:latin typeface="Times New Roman" panose="02020603050405020304"/>
                          <a:ea typeface="Times New Roman" panose="02020603050405020304"/>
                        </a:rPr>
                        <a:t>ElasticNet</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89807.83</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91472.57</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89807.83</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68.61</a:t>
                      </a:r>
                    </a:p>
                  </a:txBody>
                  <a:tcPr marL="6667" marR="6667" marT="6667" marB="0" anchor="ctr">
                    <a:lnL>
                      <a:noFill/>
                    </a:lnL>
                    <a:lnR>
                      <a:noFill/>
                    </a:lnR>
                    <a:lnT>
                      <a:noFill/>
                    </a:lnT>
                    <a:lnB>
                      <a:noFill/>
                    </a:lnB>
                    <a:noFill/>
                  </a:tcPr>
                </a:tc>
                <a:extLst>
                  <a:ext uri="{0D108BD9-81ED-4DB2-BD59-A6C34878D82A}">
                    <a16:rowId xmlns:a16="http://schemas.microsoft.com/office/drawing/2014/main" val="10004"/>
                  </a:ext>
                </a:extLst>
              </a:tr>
            </a:tbl>
          </a:graphicData>
        </a:graphic>
      </p:graphicFrame>
      <p:sp>
        <p:nvSpPr>
          <p:cNvPr id="12" name="文本框 11"/>
          <p:cNvSpPr txBox="1"/>
          <p:nvPr/>
        </p:nvSpPr>
        <p:spPr>
          <a:xfrm>
            <a:off x="6417945" y="648335"/>
            <a:ext cx="2171065" cy="460375"/>
          </a:xfrm>
          <a:prstGeom prst="rect">
            <a:avLst/>
          </a:prstGeom>
          <a:noFill/>
        </p:spPr>
        <p:txBody>
          <a:bodyPr wrap="square" rtlCol="0">
            <a:spAutoFit/>
          </a:bodyPr>
          <a:lstStyle/>
          <a:p>
            <a:r>
              <a:rPr lang="en-US" altLang="zh-CN" sz="2400">
                <a:latin typeface="Times New Roman" panose="02020603050405020304" charset="0"/>
                <a:cs typeface="Times New Roman" panose="02020603050405020304" charset="0"/>
              </a:rPr>
              <a:t>Rent Model</a:t>
            </a:r>
          </a:p>
        </p:txBody>
      </p:sp>
      <p:sp>
        <p:nvSpPr>
          <p:cNvPr id="13" name="文本框 12"/>
          <p:cNvSpPr txBox="1"/>
          <p:nvPr/>
        </p:nvSpPr>
        <p:spPr>
          <a:xfrm>
            <a:off x="1386205" y="3343275"/>
            <a:ext cx="2447925" cy="460375"/>
          </a:xfrm>
          <a:prstGeom prst="rect">
            <a:avLst/>
          </a:prstGeom>
          <a:noFill/>
        </p:spPr>
        <p:txBody>
          <a:bodyPr wrap="square" rtlCol="0">
            <a:spAutoFit/>
          </a:bodyPr>
          <a:lstStyle/>
          <a:p>
            <a:r>
              <a:rPr lang="zh-CN" altLang="en-US" sz="2400">
                <a:latin typeface="楷体" panose="02010609060101010101" charset="-122"/>
                <a:ea typeface="楷体" panose="02010609060101010101" charset="-122"/>
                <a:cs typeface="Times New Roman" panose="02020603050405020304" charset="0"/>
              </a:rPr>
              <a:t>关键点</a:t>
            </a:r>
          </a:p>
        </p:txBody>
      </p:sp>
      <p:sp>
        <p:nvSpPr>
          <p:cNvPr id="14" name="文本框 13"/>
          <p:cNvSpPr txBox="1"/>
          <p:nvPr/>
        </p:nvSpPr>
        <p:spPr>
          <a:xfrm>
            <a:off x="1379855" y="3803650"/>
            <a:ext cx="9570085" cy="928370"/>
          </a:xfrm>
          <a:prstGeom prst="rect">
            <a:avLst/>
          </a:prstGeom>
          <a:noFill/>
        </p:spPr>
        <p:txBody>
          <a:bodyPr wrap="square" rtlCol="0">
            <a:noAutofit/>
          </a:bodyPr>
          <a:lstStyle/>
          <a:p>
            <a:r>
              <a:rPr lang="en-US" altLang="zh-CN" sz="1600">
                <a:latin typeface="楷体" panose="02010609060101010101" charset="-122"/>
                <a:ea typeface="楷体" panose="02010609060101010101" charset="-122"/>
                <a:cs typeface="楷体" panose="02010609060101010101" charset="-122"/>
              </a:rPr>
              <a:t>1.</a:t>
            </a:r>
            <a:r>
              <a:rPr lang="zh-CN" altLang="en-US" sz="1600">
                <a:latin typeface="楷体" panose="02010609060101010101" charset="-122"/>
                <a:ea typeface="楷体" panose="02010609060101010101" charset="-122"/>
                <a:cs typeface="楷体" panose="02010609060101010101" charset="-122"/>
              </a:rPr>
              <a:t>抓住主要特征：决定房价</a:t>
            </a:r>
            <a:r>
              <a:rPr lang="en-US" altLang="zh-CN" sz="1600">
                <a:latin typeface="楷体" panose="02010609060101010101" charset="-122"/>
                <a:ea typeface="楷体" panose="02010609060101010101" charset="-122"/>
                <a:cs typeface="楷体" panose="02010609060101010101" charset="-122"/>
              </a:rPr>
              <a:t>/</a:t>
            </a:r>
            <a:r>
              <a:rPr lang="zh-CN" altLang="en-US" sz="1600">
                <a:latin typeface="楷体" panose="02010609060101010101" charset="-122"/>
                <a:ea typeface="楷体" panose="02010609060101010101" charset="-122"/>
                <a:cs typeface="楷体" panose="02010609060101010101" charset="-122"/>
              </a:rPr>
              <a:t>租金的最主要因素是地理位置和面积。城市</a:t>
            </a:r>
            <a:r>
              <a:rPr lang="en-US" altLang="zh-CN" sz="1600">
                <a:latin typeface="楷体" panose="02010609060101010101" charset="-122"/>
                <a:ea typeface="楷体" panose="02010609060101010101" charset="-122"/>
                <a:cs typeface="楷体" panose="02010609060101010101" charset="-122"/>
              </a:rPr>
              <a:t>-</a:t>
            </a:r>
            <a:r>
              <a:rPr lang="zh-CN" altLang="en-US" sz="1600">
                <a:latin typeface="楷体" panose="02010609060101010101" charset="-122"/>
                <a:ea typeface="楷体" panose="02010609060101010101" charset="-122"/>
                <a:cs typeface="楷体" panose="02010609060101010101" charset="-122"/>
              </a:rPr>
              <a:t>区县</a:t>
            </a:r>
            <a:r>
              <a:rPr lang="en-US" altLang="zh-CN" sz="1600">
                <a:latin typeface="楷体" panose="02010609060101010101" charset="-122"/>
                <a:ea typeface="楷体" panose="02010609060101010101" charset="-122"/>
                <a:cs typeface="楷体" panose="02010609060101010101" charset="-122"/>
              </a:rPr>
              <a:t>-</a:t>
            </a:r>
            <a:r>
              <a:rPr lang="zh-CN" altLang="en-US" sz="1600">
                <a:latin typeface="楷体" panose="02010609060101010101" charset="-122"/>
                <a:ea typeface="楷体" panose="02010609060101010101" charset="-122"/>
                <a:cs typeface="楷体" panose="02010609060101010101" charset="-122"/>
              </a:rPr>
              <a:t>板块都重要，都保留。城市</a:t>
            </a:r>
            <a:r>
              <a:rPr lang="en-US" altLang="zh-CN" sz="1600">
                <a:latin typeface="楷体" panose="02010609060101010101" charset="-122"/>
                <a:ea typeface="楷体" panose="02010609060101010101" charset="-122"/>
                <a:cs typeface="楷体" panose="02010609060101010101" charset="-122"/>
              </a:rPr>
              <a:t>/</a:t>
            </a:r>
            <a:r>
              <a:rPr lang="zh-CN" altLang="en-US" sz="1600">
                <a:latin typeface="楷体" panose="02010609060101010101" charset="-122"/>
                <a:ea typeface="楷体" panose="02010609060101010101" charset="-122"/>
                <a:cs typeface="楷体" panose="02010609060101010101" charset="-122"/>
              </a:rPr>
              <a:t>区县独热编码；板块相对编码，计算板块均值与区县均值的差异，捕捉同一区县内不同板块的差异，加入平滑系数处理小样本板块。房价偏度较大通过取对数处理。</a:t>
            </a:r>
          </a:p>
        </p:txBody>
      </p:sp>
      <p:pic>
        <p:nvPicPr>
          <p:cNvPr id="17" name="图片 16"/>
          <p:cNvPicPr>
            <a:picLocks noChangeAspect="1"/>
          </p:cNvPicPr>
          <p:nvPr/>
        </p:nvPicPr>
        <p:blipFill>
          <a:blip r:embed="rId3"/>
          <a:stretch>
            <a:fillRect/>
          </a:stretch>
        </p:blipFill>
        <p:spPr>
          <a:xfrm>
            <a:off x="1477645" y="4660265"/>
            <a:ext cx="5669915" cy="622300"/>
          </a:xfrm>
          <a:prstGeom prst="rect">
            <a:avLst/>
          </a:prstGeom>
        </p:spPr>
      </p:pic>
      <p:sp>
        <p:nvSpPr>
          <p:cNvPr id="24" name="文本框 23"/>
          <p:cNvSpPr txBox="1"/>
          <p:nvPr/>
        </p:nvSpPr>
        <p:spPr>
          <a:xfrm>
            <a:off x="1349375" y="5282565"/>
            <a:ext cx="9570085" cy="1456055"/>
          </a:xfrm>
          <a:prstGeom prst="rect">
            <a:avLst/>
          </a:prstGeom>
          <a:noFill/>
        </p:spPr>
        <p:txBody>
          <a:bodyPr wrap="square" rtlCol="0">
            <a:noAutofit/>
          </a:bodyPr>
          <a:lstStyle/>
          <a:p>
            <a:r>
              <a:rPr lang="en-US" sz="1600">
                <a:latin typeface="楷体" panose="02010609060101010101" charset="-122"/>
                <a:ea typeface="楷体" panose="02010609060101010101" charset="-122"/>
                <a:cs typeface="楷体" panose="02010609060101010101" charset="-122"/>
              </a:rPr>
              <a:t>2.</a:t>
            </a:r>
            <a:r>
              <a:rPr lang="zh-CN" altLang="en-US" sz="1600">
                <a:latin typeface="楷体" panose="02010609060101010101" charset="-122"/>
                <a:ea typeface="楷体" panose="02010609060101010101" charset="-122"/>
                <a:cs typeface="楷体" panose="02010609060101010101" charset="-122"/>
              </a:rPr>
              <a:t>特征选择：通过计算特征变量与目标变量相关性删去低相关性变量，计算特征之间的相关性删去高相关性特征，再通过</a:t>
            </a:r>
            <a:r>
              <a:rPr lang="en-US" altLang="zh-CN" sz="1600">
                <a:latin typeface="楷体" panose="02010609060101010101" charset="-122"/>
                <a:ea typeface="楷体" panose="02010609060101010101" charset="-122"/>
                <a:cs typeface="楷体" panose="02010609060101010101" charset="-122"/>
              </a:rPr>
              <a:t>vif</a:t>
            </a:r>
            <a:r>
              <a:rPr lang="zh-CN" altLang="en-US" sz="1600">
                <a:latin typeface="楷体" panose="02010609060101010101" charset="-122"/>
                <a:ea typeface="楷体" panose="02010609060101010101" charset="-122"/>
                <a:cs typeface="楷体" panose="02010609060101010101" charset="-122"/>
              </a:rPr>
              <a:t>检验进一步删特征。除去冗余变量，且有效避免多重共线性。（</a:t>
            </a:r>
            <a:r>
              <a:rPr lang="en-US" altLang="zh-CN" sz="1600">
                <a:latin typeface="楷体" panose="02010609060101010101" charset="-122"/>
                <a:ea typeface="楷体" panose="02010609060101010101" charset="-122"/>
                <a:cs typeface="楷体" panose="02010609060101010101" charset="-122"/>
              </a:rPr>
              <a:t>ols</a:t>
            </a:r>
            <a:r>
              <a:rPr lang="zh-CN" altLang="en-US" sz="1600">
                <a:latin typeface="楷体" panose="02010609060101010101" charset="-122"/>
                <a:ea typeface="楷体" panose="02010609060101010101" charset="-122"/>
                <a:cs typeface="楷体" panose="02010609060101010101" charset="-122"/>
              </a:rPr>
              <a:t>模型结果较好）</a:t>
            </a:r>
          </a:p>
          <a:p>
            <a:endParaRPr lang="zh-CN" altLang="en-US" sz="1600">
              <a:latin typeface="楷体" panose="02010609060101010101" charset="-122"/>
              <a:ea typeface="楷体" panose="02010609060101010101" charset="-122"/>
              <a:cs typeface="楷体" panose="02010609060101010101" charset="-122"/>
            </a:endParaRPr>
          </a:p>
          <a:p>
            <a:r>
              <a:rPr lang="en-US" altLang="zh-CN" sz="1600">
                <a:latin typeface="楷体" panose="02010609060101010101" charset="-122"/>
                <a:ea typeface="楷体" panose="02010609060101010101" charset="-122"/>
                <a:cs typeface="楷体" panose="02010609060101010101" charset="-122"/>
              </a:rPr>
              <a:t>3.</a:t>
            </a:r>
            <a:r>
              <a:rPr lang="zh-CN" altLang="en-US" sz="1600">
                <a:latin typeface="楷体" panose="02010609060101010101" charset="-122"/>
                <a:ea typeface="楷体" panose="02010609060101010101" charset="-122"/>
                <a:cs typeface="楷体" panose="02010609060101010101" charset="-122"/>
              </a:rPr>
              <a:t>长文本处理：先观察训练集手动提取关键词，再通过豆包生成更多同类型关键词，统计文本中关键词出现的频率进行计分。</a:t>
            </a:r>
          </a:p>
          <a:p>
            <a:endParaRPr lang="zh-CN" altLang="en-US" sz="1600">
              <a:latin typeface="楷体" panose="02010609060101010101" charset="-122"/>
              <a:ea typeface="楷体" panose="02010609060101010101" charset="-122"/>
              <a:cs typeface="楷体" panose="02010609060101010101"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组合 87"/>
          <p:cNvGrpSpPr/>
          <p:nvPr/>
        </p:nvGrpSpPr>
        <p:grpSpPr>
          <a:xfrm>
            <a:off x="266065" y="274637"/>
            <a:ext cx="11660505" cy="6307455"/>
            <a:chOff x="419" y="434"/>
            <a:chExt cx="18363" cy="9933"/>
          </a:xfrm>
        </p:grpSpPr>
        <p:grpSp>
          <p:nvGrpSpPr>
            <p:cNvPr id="47" name="组合 46"/>
            <p:cNvGrpSpPr/>
            <p:nvPr/>
          </p:nvGrpSpPr>
          <p:grpSpPr>
            <a:xfrm>
              <a:off x="419" y="9302"/>
              <a:ext cx="434" cy="1065"/>
              <a:chOff x="537" y="8479"/>
              <a:chExt cx="434" cy="1065"/>
            </a:xfrm>
          </p:grpSpPr>
          <p:grpSp>
            <p:nvGrpSpPr>
              <p:cNvPr id="26" name="组合 25"/>
              <p:cNvGrpSpPr/>
              <p:nvPr/>
            </p:nvGrpSpPr>
            <p:grpSpPr>
              <a:xfrm>
                <a:off x="537" y="8479"/>
                <a:ext cx="434" cy="84"/>
                <a:chOff x="537" y="8479"/>
                <a:chExt cx="434" cy="84"/>
              </a:xfrm>
            </p:grpSpPr>
            <p:sp>
              <p:nvSpPr>
                <p:cNvPr id="22" name="椭圆 2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537" y="8672"/>
                <a:ext cx="434" cy="84"/>
                <a:chOff x="537" y="8479"/>
                <a:chExt cx="434" cy="84"/>
              </a:xfrm>
            </p:grpSpPr>
            <p:sp>
              <p:nvSpPr>
                <p:cNvPr id="28" name="椭圆 2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537" y="8873"/>
                <a:ext cx="434" cy="84"/>
                <a:chOff x="537" y="8479"/>
                <a:chExt cx="434" cy="84"/>
              </a:xfrm>
            </p:grpSpPr>
            <p:sp>
              <p:nvSpPr>
                <p:cNvPr id="32" name="椭圆 3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537" y="9066"/>
                <a:ext cx="434" cy="84"/>
                <a:chOff x="537" y="8479"/>
                <a:chExt cx="434" cy="84"/>
              </a:xfrm>
            </p:grpSpPr>
            <p:sp>
              <p:nvSpPr>
                <p:cNvPr id="36" name="椭圆 3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537" y="9267"/>
                <a:ext cx="434" cy="84"/>
                <a:chOff x="537" y="8479"/>
                <a:chExt cx="434" cy="84"/>
              </a:xfrm>
            </p:grpSpPr>
            <p:sp>
              <p:nvSpPr>
                <p:cNvPr id="40" name="椭圆 3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537" y="9460"/>
                <a:ext cx="434" cy="84"/>
                <a:chOff x="537" y="8479"/>
                <a:chExt cx="434" cy="84"/>
              </a:xfrm>
            </p:grpSpPr>
            <p:sp>
              <p:nvSpPr>
                <p:cNvPr id="44" name="椭圆 4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8" name="组合 47"/>
            <p:cNvGrpSpPr/>
            <p:nvPr/>
          </p:nvGrpSpPr>
          <p:grpSpPr>
            <a:xfrm>
              <a:off x="18348" y="434"/>
              <a:ext cx="434" cy="1065"/>
              <a:chOff x="537" y="8479"/>
              <a:chExt cx="434" cy="1065"/>
            </a:xfrm>
          </p:grpSpPr>
          <p:grpSp>
            <p:nvGrpSpPr>
              <p:cNvPr id="49" name="组合 48"/>
              <p:cNvGrpSpPr/>
              <p:nvPr/>
            </p:nvGrpSpPr>
            <p:grpSpPr>
              <a:xfrm>
                <a:off x="537" y="8479"/>
                <a:ext cx="434" cy="84"/>
                <a:chOff x="537" y="8479"/>
                <a:chExt cx="434" cy="84"/>
              </a:xfrm>
            </p:grpSpPr>
            <p:sp>
              <p:nvSpPr>
                <p:cNvPr id="50" name="椭圆 4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37" y="8672"/>
                <a:ext cx="434" cy="84"/>
                <a:chOff x="537" y="8479"/>
                <a:chExt cx="434" cy="84"/>
              </a:xfrm>
            </p:grpSpPr>
            <p:sp>
              <p:nvSpPr>
                <p:cNvPr id="54" name="椭圆 5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p:cNvGrpSpPr/>
              <p:nvPr/>
            </p:nvGrpSpPr>
            <p:grpSpPr>
              <a:xfrm>
                <a:off x="537" y="8873"/>
                <a:ext cx="434" cy="84"/>
                <a:chOff x="537" y="8479"/>
                <a:chExt cx="434" cy="84"/>
              </a:xfrm>
            </p:grpSpPr>
            <p:sp>
              <p:nvSpPr>
                <p:cNvPr id="58" name="椭圆 5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537" y="9066"/>
                <a:ext cx="434" cy="84"/>
                <a:chOff x="537" y="8479"/>
                <a:chExt cx="434" cy="84"/>
              </a:xfrm>
            </p:grpSpPr>
            <p:sp>
              <p:nvSpPr>
                <p:cNvPr id="62" name="椭圆 6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p:cNvGrpSpPr/>
              <p:nvPr/>
            </p:nvGrpSpPr>
            <p:grpSpPr>
              <a:xfrm>
                <a:off x="537" y="9267"/>
                <a:ext cx="434" cy="84"/>
                <a:chOff x="537" y="8479"/>
                <a:chExt cx="434" cy="84"/>
              </a:xfrm>
            </p:grpSpPr>
            <p:sp>
              <p:nvSpPr>
                <p:cNvPr id="66" name="椭圆 6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537" y="9460"/>
                <a:ext cx="434" cy="84"/>
                <a:chOff x="537" y="8479"/>
                <a:chExt cx="434" cy="84"/>
              </a:xfrm>
            </p:grpSpPr>
            <p:sp>
              <p:nvSpPr>
                <p:cNvPr id="70" name="椭圆 6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2" name="文本框 1">
            <a:extLst>
              <a:ext uri="{FF2B5EF4-FFF2-40B4-BE49-F238E27FC236}">
                <a16:creationId xmlns:a16="http://schemas.microsoft.com/office/drawing/2014/main" id="{AF73C346-564E-FE8C-D971-01369894D1DC}"/>
              </a:ext>
            </a:extLst>
          </p:cNvPr>
          <p:cNvSpPr txBox="1"/>
          <p:nvPr/>
        </p:nvSpPr>
        <p:spPr>
          <a:xfrm>
            <a:off x="2945765" y="275589"/>
            <a:ext cx="6300470" cy="398780"/>
          </a:xfrm>
          <a:prstGeom prst="rect">
            <a:avLst/>
          </a:prstGeom>
          <a:noFill/>
        </p:spPr>
        <p:txBody>
          <a:bodyPr wrap="square" rtlCol="0">
            <a:spAutoFit/>
          </a:bodyPr>
          <a:lstStyle/>
          <a:p>
            <a:pPr algn="ctr"/>
            <a:r>
              <a:rPr lang="zh-CN" altLang="en-US" sz="2000"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李怡伽｜</a:t>
            </a:r>
            <a:r>
              <a:rPr lang="en-US" altLang="zh-CN" sz="2000"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2023201150</a:t>
            </a:r>
            <a:r>
              <a:rPr lang="zh-CN" altLang="en-US" sz="2000"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｜结果汇报</a:t>
            </a:r>
          </a:p>
        </p:txBody>
      </p:sp>
      <p:sp>
        <p:nvSpPr>
          <p:cNvPr id="3" name="文本框 2">
            <a:extLst>
              <a:ext uri="{FF2B5EF4-FFF2-40B4-BE49-F238E27FC236}">
                <a16:creationId xmlns:a16="http://schemas.microsoft.com/office/drawing/2014/main" id="{6DF34322-152E-EF41-CD79-8BC4825F5A61}"/>
              </a:ext>
            </a:extLst>
          </p:cNvPr>
          <p:cNvSpPr txBox="1"/>
          <p:nvPr/>
        </p:nvSpPr>
        <p:spPr>
          <a:xfrm>
            <a:off x="2945765" y="4774426"/>
            <a:ext cx="7222898" cy="175432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创新点：</a:t>
            </a:r>
            <a:endPar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endParaRPr>
          </a:p>
          <a:p>
            <a:pPr marL="457200" indent="-457200">
              <a:buAutoNum type="arabicPeriod"/>
            </a:pPr>
            <a:r>
              <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IQR</a:t>
            </a: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 </a:t>
            </a:r>
            <a:r>
              <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a:t>
            </a: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 </a:t>
            </a:r>
            <a:r>
              <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log</a:t>
            </a: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来去掉</a:t>
            </a:r>
            <a:r>
              <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Price</a:t>
            </a: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的离群值</a:t>
            </a:r>
            <a:endPar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endParaRPr>
          </a:p>
          <a:p>
            <a:pPr marL="457200" indent="-457200">
              <a:buAutoNum type="arabicPeriod"/>
            </a:pP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对于类别变量，根据其类别多少分别采用</a:t>
            </a:r>
            <a:r>
              <a:rPr lang="en-US" altLang="zh-CN" dirty="0" err="1">
                <a:solidFill>
                  <a:srgbClr val="1C3867"/>
                </a:solidFill>
                <a:latin typeface="Times New Roman" panose="02020603050405020304" pitchFamily="18" charset="0"/>
                <a:ea typeface="SimSun" panose="02010600030101010101" pitchFamily="2" charset="-122"/>
                <a:cs typeface="Times New Roman" panose="02020603050405020304" pitchFamily="18" charset="0"/>
              </a:rPr>
              <a:t>Onehot</a:t>
            </a: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 </a:t>
            </a:r>
            <a:r>
              <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encoder</a:t>
            </a: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以及</a:t>
            </a:r>
            <a:r>
              <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Target</a:t>
            </a: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 </a:t>
            </a:r>
            <a:r>
              <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encoding</a:t>
            </a: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进行处理，避免产生大量稀疏矩阵</a:t>
            </a:r>
            <a:endPar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endParaRPr>
          </a:p>
          <a:p>
            <a:pPr marL="457200" indent="-457200">
              <a:buAutoNum type="arabicPeriod"/>
            </a:pP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采用</a:t>
            </a:r>
            <a:r>
              <a:rPr lang="en-US" altLang="zh-CN" dirty="0" err="1">
                <a:solidFill>
                  <a:srgbClr val="1C3867"/>
                </a:solidFill>
                <a:latin typeface="Times New Roman" panose="02020603050405020304" pitchFamily="18" charset="0"/>
                <a:ea typeface="SimSun" panose="02010600030101010101" pitchFamily="2" charset="-122"/>
                <a:cs typeface="Times New Roman" panose="02020603050405020304" pitchFamily="18" charset="0"/>
              </a:rPr>
              <a:t>SnowNLP</a:t>
            </a: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情感分析来处理自然语言</a:t>
            </a:r>
            <a:endPar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endParaRPr>
          </a:p>
          <a:p>
            <a:pPr marL="457200" indent="-457200">
              <a:buFontTx/>
              <a:buAutoNum type="arabicPeriod"/>
            </a:pPr>
            <a:r>
              <a:rPr lang="zh-CN" altLang="en-US"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缺失值填补采用分层方法</a:t>
            </a:r>
            <a:endPar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endParaRPr>
          </a:p>
        </p:txBody>
      </p:sp>
      <p:graphicFrame>
        <p:nvGraphicFramePr>
          <p:cNvPr id="4" name="表格 3">
            <a:extLst>
              <a:ext uri="{FF2B5EF4-FFF2-40B4-BE49-F238E27FC236}">
                <a16:creationId xmlns:a16="http://schemas.microsoft.com/office/drawing/2014/main" id="{A03DDA85-A47F-6B89-59BA-F25E7F36E7DE}"/>
              </a:ext>
            </a:extLst>
          </p:cNvPr>
          <p:cNvGraphicFramePr>
            <a:graphicFrameLocks noGrp="1"/>
          </p:cNvGraphicFramePr>
          <p:nvPr>
            <p:extLst>
              <p:ext uri="{D42A27DB-BD31-4B8C-83A1-F6EECF244321}">
                <p14:modId xmlns:p14="http://schemas.microsoft.com/office/powerpoint/2010/main" val="2483353916"/>
              </p:ext>
            </p:extLst>
          </p:nvPr>
        </p:nvGraphicFramePr>
        <p:xfrm>
          <a:off x="765201" y="924559"/>
          <a:ext cx="5474235" cy="3863340"/>
        </p:xfrm>
        <a:graphic>
          <a:graphicData uri="http://schemas.openxmlformats.org/drawingml/2006/table">
            <a:tbl>
              <a:tblPr firstRow="1" bandRow="1">
                <a:tableStyleId>{5C22544A-7EE6-4342-B048-85BDC9FD1C3A}</a:tableStyleId>
              </a:tblPr>
              <a:tblGrid>
                <a:gridCol w="1094847">
                  <a:extLst>
                    <a:ext uri="{9D8B030D-6E8A-4147-A177-3AD203B41FA5}">
                      <a16:colId xmlns:a16="http://schemas.microsoft.com/office/drawing/2014/main" val="3790040524"/>
                    </a:ext>
                  </a:extLst>
                </a:gridCol>
                <a:gridCol w="1094847">
                  <a:extLst>
                    <a:ext uri="{9D8B030D-6E8A-4147-A177-3AD203B41FA5}">
                      <a16:colId xmlns:a16="http://schemas.microsoft.com/office/drawing/2014/main" val="2562064891"/>
                    </a:ext>
                  </a:extLst>
                </a:gridCol>
                <a:gridCol w="1094847">
                  <a:extLst>
                    <a:ext uri="{9D8B030D-6E8A-4147-A177-3AD203B41FA5}">
                      <a16:colId xmlns:a16="http://schemas.microsoft.com/office/drawing/2014/main" val="2362701166"/>
                    </a:ext>
                  </a:extLst>
                </a:gridCol>
                <a:gridCol w="1094847">
                  <a:extLst>
                    <a:ext uri="{9D8B030D-6E8A-4147-A177-3AD203B41FA5}">
                      <a16:colId xmlns:a16="http://schemas.microsoft.com/office/drawing/2014/main" val="3871024108"/>
                    </a:ext>
                  </a:extLst>
                </a:gridCol>
                <a:gridCol w="1094847">
                  <a:extLst>
                    <a:ext uri="{9D8B030D-6E8A-4147-A177-3AD203B41FA5}">
                      <a16:colId xmlns:a16="http://schemas.microsoft.com/office/drawing/2014/main" val="2158103428"/>
                    </a:ext>
                  </a:extLst>
                </a:gridCol>
              </a:tblGrid>
              <a:tr h="803954">
                <a:tc>
                  <a:txBody>
                    <a:bodyPr/>
                    <a:lstStyle/>
                    <a:p>
                      <a:pPr algn="ctr"/>
                      <a:r>
                        <a:rPr lang="en-US" altLang="zh-CN" dirty="0"/>
                        <a:t>Metrics</a:t>
                      </a:r>
                      <a:endParaRPr lang="zh-CN" altLang="en-US" dirty="0"/>
                    </a:p>
                  </a:txBody>
                  <a:tcPr anchor="ctr"/>
                </a:tc>
                <a:tc>
                  <a:txBody>
                    <a:bodyPr/>
                    <a:lstStyle/>
                    <a:p>
                      <a:pPr algn="ctr"/>
                      <a:r>
                        <a:rPr lang="en-US" altLang="zh-CN" dirty="0"/>
                        <a:t>In sample</a:t>
                      </a:r>
                      <a:endParaRPr lang="zh-CN" altLang="en-US" dirty="0"/>
                    </a:p>
                  </a:txBody>
                  <a:tcPr anchor="ctr"/>
                </a:tc>
                <a:tc>
                  <a:txBody>
                    <a:bodyPr/>
                    <a:lstStyle/>
                    <a:p>
                      <a:pPr algn="ctr">
                        <a:buNone/>
                      </a:pPr>
                      <a:r>
                        <a:rPr lang="en" b="1" dirty="0">
                          <a:effectLst/>
                        </a:rPr>
                        <a:t>out of sample</a:t>
                      </a:r>
                    </a:p>
                  </a:txBody>
                  <a:tcPr marL="123825" marR="123825" marT="57150" marB="57150" anchor="ctr"/>
                </a:tc>
                <a:tc>
                  <a:txBody>
                    <a:bodyPr/>
                    <a:lstStyle/>
                    <a:p>
                      <a:pPr algn="ctr">
                        <a:buNone/>
                      </a:pPr>
                      <a:r>
                        <a:rPr lang="en" b="1" dirty="0">
                          <a:effectLst/>
                        </a:rPr>
                        <a:t>Cross-validation</a:t>
                      </a:r>
                    </a:p>
                  </a:txBody>
                  <a:tcPr marL="123825" marR="123825" marT="57150" marB="57150" anchor="ctr"/>
                </a:tc>
                <a:tc>
                  <a:txBody>
                    <a:bodyPr/>
                    <a:lstStyle/>
                    <a:p>
                      <a:pPr algn="ctr">
                        <a:buNone/>
                      </a:pPr>
                      <a:r>
                        <a:rPr lang="en" altLang="zh-CN" sz="1800" b="1" i="0" kern="1200" dirty="0">
                          <a:solidFill>
                            <a:schemeClr val="lt1"/>
                          </a:solidFill>
                          <a:effectLst/>
                          <a:latin typeface="+mn-lt"/>
                          <a:ea typeface="+mn-ea"/>
                          <a:cs typeface="+mn-cs"/>
                        </a:rPr>
                        <a:t>Kaggle Score</a:t>
                      </a:r>
                      <a:endParaRPr lang="zh-CN" altLang="en-US" b="1" dirty="0">
                        <a:effectLst/>
                      </a:endParaRPr>
                    </a:p>
                  </a:txBody>
                  <a:tcPr marL="123825" marR="123825" marT="57150" marB="57150" anchor="ctr"/>
                </a:tc>
                <a:extLst>
                  <a:ext uri="{0D108BD9-81ED-4DB2-BD59-A6C34878D82A}">
                    <a16:rowId xmlns:a16="http://schemas.microsoft.com/office/drawing/2014/main" val="126667915"/>
                  </a:ext>
                </a:extLst>
              </a:tr>
              <a:tr h="318096">
                <a:tc>
                  <a:txBody>
                    <a:bodyPr/>
                    <a:lstStyle/>
                    <a:p>
                      <a:r>
                        <a:rPr lang="en-US" altLang="zh-CN" dirty="0"/>
                        <a:t>OLS</a:t>
                      </a:r>
                      <a:endParaRPr lang="zh-CN" altLang="en-US" dirty="0"/>
                    </a:p>
                  </a:txBody>
                  <a:tcPr/>
                </a:tc>
                <a:tc>
                  <a:txBody>
                    <a:bodyPr/>
                    <a:lstStyle/>
                    <a:p>
                      <a:r>
                        <a:rPr lang="en-US" altLang="zh-CN" dirty="0"/>
                        <a:t>554967</a:t>
                      </a:r>
                      <a:endParaRPr lang="zh-CN" altLang="en-US" dirty="0"/>
                    </a:p>
                  </a:txBody>
                  <a:tcPr/>
                </a:tc>
                <a:tc>
                  <a:txBody>
                    <a:bodyPr/>
                    <a:lstStyle/>
                    <a:p>
                      <a:r>
                        <a:rPr lang="en-US" altLang="zh-CN" dirty="0"/>
                        <a:t>551981</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551761</a:t>
                      </a:r>
                      <a:endParaRPr lang="zh-CN" altLang="en-US" dirty="0"/>
                    </a:p>
                    <a:p>
                      <a:endParaRPr lang="zh-CN" altLang="en-US" dirty="0"/>
                    </a:p>
                  </a:txBody>
                  <a:tcPr/>
                </a:tc>
                <a:tc>
                  <a:txBody>
                    <a:bodyPr/>
                    <a:lstStyle/>
                    <a:p>
                      <a:r>
                        <a:rPr lang="en-US" altLang="zh-CN" dirty="0"/>
                        <a:t>60.3</a:t>
                      </a:r>
                      <a:endParaRPr lang="zh-CN" altLang="en-US" dirty="0"/>
                    </a:p>
                  </a:txBody>
                  <a:tcPr/>
                </a:tc>
                <a:extLst>
                  <a:ext uri="{0D108BD9-81ED-4DB2-BD59-A6C34878D82A}">
                    <a16:rowId xmlns:a16="http://schemas.microsoft.com/office/drawing/2014/main" val="3004373253"/>
                  </a:ext>
                </a:extLst>
              </a:tr>
              <a:tr h="318096">
                <a:tc>
                  <a:txBody>
                    <a:bodyPr/>
                    <a:lstStyle/>
                    <a:p>
                      <a:r>
                        <a:rPr lang="en-US" altLang="zh-CN" dirty="0"/>
                        <a:t>LASSO</a:t>
                      </a:r>
                      <a:endParaRPr lang="zh-CN" altLang="en-US" dirty="0"/>
                    </a:p>
                  </a:txBody>
                  <a:tcPr/>
                </a:tc>
                <a:tc>
                  <a:txBody>
                    <a:bodyPr/>
                    <a:lstStyle/>
                    <a:p>
                      <a:r>
                        <a:rPr lang="en-US" altLang="zh-CN" dirty="0"/>
                        <a:t>556402</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554282</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554961</a:t>
                      </a:r>
                      <a:endParaRPr lang="zh-CN" altLang="en-US" dirty="0"/>
                    </a:p>
                  </a:txBody>
                  <a:tcPr/>
                </a:tc>
                <a:tc>
                  <a:txBody>
                    <a:bodyPr/>
                    <a:lstStyle/>
                    <a:p>
                      <a:r>
                        <a:rPr lang="en-US" altLang="zh-CN" dirty="0"/>
                        <a:t>59.60</a:t>
                      </a:r>
                      <a:endParaRPr lang="zh-CN" altLang="en-US" dirty="0"/>
                    </a:p>
                  </a:txBody>
                  <a:tcPr/>
                </a:tc>
                <a:extLst>
                  <a:ext uri="{0D108BD9-81ED-4DB2-BD59-A6C34878D82A}">
                    <a16:rowId xmlns:a16="http://schemas.microsoft.com/office/drawing/2014/main" val="475022672"/>
                  </a:ext>
                </a:extLst>
              </a:tr>
              <a:tr h="318096">
                <a:tc>
                  <a:txBody>
                    <a:bodyPr/>
                    <a:lstStyle/>
                    <a:p>
                      <a:r>
                        <a:rPr lang="en-US" altLang="zh-CN" dirty="0"/>
                        <a:t>Ridge</a:t>
                      </a:r>
                      <a:endParaRPr lang="zh-CN" altLang="en-US" dirty="0"/>
                    </a:p>
                  </a:txBody>
                  <a:tcPr/>
                </a:tc>
                <a:tc>
                  <a:txBody>
                    <a:bodyPr/>
                    <a:lstStyle/>
                    <a:p>
                      <a:r>
                        <a:rPr lang="en-US" altLang="zh-CN" dirty="0"/>
                        <a:t>554973</a:t>
                      </a:r>
                      <a:endParaRPr lang="zh-CN" altLang="en-US" dirty="0"/>
                    </a:p>
                  </a:txBody>
                  <a:tcPr/>
                </a:tc>
                <a:tc>
                  <a:txBody>
                    <a:bodyPr/>
                    <a:lstStyle/>
                    <a:p>
                      <a:r>
                        <a:rPr lang="en-US" altLang="zh-CN" dirty="0"/>
                        <a:t>551989</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555082</a:t>
                      </a:r>
                      <a:endParaRPr lang="zh-CN" altLang="en-US" dirty="0"/>
                    </a:p>
                  </a:txBody>
                  <a:tcPr/>
                </a:tc>
                <a:tc>
                  <a:txBody>
                    <a:bodyPr/>
                    <a:lstStyle/>
                    <a:p>
                      <a:r>
                        <a:rPr lang="en-US" altLang="zh-CN" dirty="0"/>
                        <a:t>60.25</a:t>
                      </a:r>
                      <a:endParaRPr lang="zh-CN" altLang="en-US" dirty="0"/>
                    </a:p>
                  </a:txBody>
                  <a:tcPr/>
                </a:tc>
                <a:extLst>
                  <a:ext uri="{0D108BD9-81ED-4DB2-BD59-A6C34878D82A}">
                    <a16:rowId xmlns:a16="http://schemas.microsoft.com/office/drawing/2014/main" val="2998504587"/>
                  </a:ext>
                </a:extLst>
              </a:tr>
              <a:tr h="549042">
                <a:tc>
                  <a:txBody>
                    <a:bodyPr/>
                    <a:lstStyle/>
                    <a:p>
                      <a:r>
                        <a:rPr lang="en-US" altLang="zh-CN" dirty="0"/>
                        <a:t>Elastic Net</a:t>
                      </a:r>
                      <a:endParaRPr lang="zh-CN" altLang="en-US" dirty="0"/>
                    </a:p>
                  </a:txBody>
                  <a:tcPr/>
                </a:tc>
                <a:tc>
                  <a:txBody>
                    <a:bodyPr/>
                    <a:lstStyle/>
                    <a:p>
                      <a:r>
                        <a:rPr lang="en-US" altLang="zh-CN" dirty="0"/>
                        <a:t>556737</a:t>
                      </a:r>
                      <a:endParaRPr lang="zh-CN" altLang="en-US" dirty="0"/>
                    </a:p>
                  </a:txBody>
                  <a:tcPr/>
                </a:tc>
                <a:tc>
                  <a:txBody>
                    <a:bodyPr/>
                    <a:lstStyle/>
                    <a:p>
                      <a:r>
                        <a:rPr lang="en-US" altLang="zh-CN" dirty="0"/>
                        <a:t>554366</a:t>
                      </a:r>
                      <a:endParaRPr lang="zh-CN" altLang="en-US" dirty="0"/>
                    </a:p>
                  </a:txBody>
                  <a:tcPr/>
                </a:tc>
                <a:tc>
                  <a:txBody>
                    <a:bodyPr/>
                    <a:lstStyle/>
                    <a:p>
                      <a:r>
                        <a:rPr lang="en-US" altLang="zh-CN" dirty="0"/>
                        <a:t>554468</a:t>
                      </a:r>
                      <a:endParaRPr lang="zh-CN" altLang="en-US" dirty="0"/>
                    </a:p>
                  </a:txBody>
                  <a:tcPr/>
                </a:tc>
                <a:tc>
                  <a:txBody>
                    <a:bodyPr/>
                    <a:lstStyle/>
                    <a:p>
                      <a:r>
                        <a:rPr lang="en-US" altLang="zh-CN" dirty="0"/>
                        <a:t>59.21</a:t>
                      </a:r>
                      <a:endParaRPr lang="zh-CN" altLang="en-US" dirty="0"/>
                    </a:p>
                  </a:txBody>
                  <a:tcPr/>
                </a:tc>
                <a:extLst>
                  <a:ext uri="{0D108BD9-81ED-4DB2-BD59-A6C34878D82A}">
                    <a16:rowId xmlns:a16="http://schemas.microsoft.com/office/drawing/2014/main" val="909666201"/>
                  </a:ext>
                </a:extLst>
              </a:tr>
              <a:tr h="784346">
                <a:tc>
                  <a:txBody>
                    <a:bodyPr/>
                    <a:lstStyle/>
                    <a:p>
                      <a:r>
                        <a:rPr lang="en-US" altLang="zh-CN" dirty="0"/>
                        <a:t>Best Linear Model</a:t>
                      </a:r>
                      <a:endParaRPr lang="zh-CN" altLang="en-US" dirty="0"/>
                    </a:p>
                  </a:txBody>
                  <a:tcPr/>
                </a:tc>
                <a:tc>
                  <a:txBody>
                    <a:bodyPr/>
                    <a:lstStyle/>
                    <a:p>
                      <a:r>
                        <a:rPr lang="en-US" altLang="zh-CN" dirty="0"/>
                        <a:t>5556737</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551981</a:t>
                      </a:r>
                      <a:endParaRPr lang="zh-CN" altLang="en-US" dirty="0"/>
                    </a:p>
                    <a:p>
                      <a:endParaRPr lang="zh-CN" altLang="en-US" dirty="0"/>
                    </a:p>
                  </a:txBody>
                  <a:tcPr/>
                </a:tc>
                <a:tc>
                  <a:txBody>
                    <a:bodyPr/>
                    <a:lstStyle/>
                    <a:p>
                      <a:r>
                        <a:rPr lang="en-US" altLang="zh-CN" dirty="0"/>
                        <a:t>553876</a:t>
                      </a:r>
                      <a:endParaRPr lang="zh-CN" altLang="en-US" dirty="0"/>
                    </a:p>
                  </a:txBody>
                  <a:tcPr/>
                </a:tc>
                <a:tc>
                  <a:txBody>
                    <a:bodyPr/>
                    <a:lstStyle/>
                    <a:p>
                      <a:r>
                        <a:rPr lang="en-US" altLang="zh-CN" dirty="0"/>
                        <a:t>60.3</a:t>
                      </a:r>
                      <a:endParaRPr lang="zh-CN" altLang="en-US" dirty="0"/>
                    </a:p>
                  </a:txBody>
                  <a:tcPr/>
                </a:tc>
                <a:extLst>
                  <a:ext uri="{0D108BD9-81ED-4DB2-BD59-A6C34878D82A}">
                    <a16:rowId xmlns:a16="http://schemas.microsoft.com/office/drawing/2014/main" val="3938758890"/>
                  </a:ext>
                </a:extLst>
              </a:tr>
            </a:tbl>
          </a:graphicData>
        </a:graphic>
      </p:graphicFrame>
      <p:graphicFrame>
        <p:nvGraphicFramePr>
          <p:cNvPr id="5" name="表格 4">
            <a:extLst>
              <a:ext uri="{FF2B5EF4-FFF2-40B4-BE49-F238E27FC236}">
                <a16:creationId xmlns:a16="http://schemas.microsoft.com/office/drawing/2014/main" id="{B2ED4806-61DC-8C7E-22ED-8D78D7023321}"/>
              </a:ext>
            </a:extLst>
          </p:cNvPr>
          <p:cNvGraphicFramePr>
            <a:graphicFrameLocks noGrp="1"/>
          </p:cNvGraphicFramePr>
          <p:nvPr>
            <p:extLst>
              <p:ext uri="{D42A27DB-BD31-4B8C-83A1-F6EECF244321}">
                <p14:modId xmlns:p14="http://schemas.microsoft.com/office/powerpoint/2010/main" val="3793634671"/>
              </p:ext>
            </p:extLst>
          </p:nvPr>
        </p:nvGraphicFramePr>
        <p:xfrm>
          <a:off x="6669742" y="897572"/>
          <a:ext cx="4928535" cy="3589020"/>
        </p:xfrm>
        <a:graphic>
          <a:graphicData uri="http://schemas.openxmlformats.org/drawingml/2006/table">
            <a:tbl>
              <a:tblPr firstRow="1" bandRow="1">
                <a:tableStyleId>{5C22544A-7EE6-4342-B048-85BDC9FD1C3A}</a:tableStyleId>
              </a:tblPr>
              <a:tblGrid>
                <a:gridCol w="985707">
                  <a:extLst>
                    <a:ext uri="{9D8B030D-6E8A-4147-A177-3AD203B41FA5}">
                      <a16:colId xmlns:a16="http://schemas.microsoft.com/office/drawing/2014/main" val="3790040524"/>
                    </a:ext>
                  </a:extLst>
                </a:gridCol>
                <a:gridCol w="985707">
                  <a:extLst>
                    <a:ext uri="{9D8B030D-6E8A-4147-A177-3AD203B41FA5}">
                      <a16:colId xmlns:a16="http://schemas.microsoft.com/office/drawing/2014/main" val="2562064891"/>
                    </a:ext>
                  </a:extLst>
                </a:gridCol>
                <a:gridCol w="985707">
                  <a:extLst>
                    <a:ext uri="{9D8B030D-6E8A-4147-A177-3AD203B41FA5}">
                      <a16:colId xmlns:a16="http://schemas.microsoft.com/office/drawing/2014/main" val="2362701166"/>
                    </a:ext>
                  </a:extLst>
                </a:gridCol>
                <a:gridCol w="985707">
                  <a:extLst>
                    <a:ext uri="{9D8B030D-6E8A-4147-A177-3AD203B41FA5}">
                      <a16:colId xmlns:a16="http://schemas.microsoft.com/office/drawing/2014/main" val="3871024108"/>
                    </a:ext>
                  </a:extLst>
                </a:gridCol>
                <a:gridCol w="985707">
                  <a:extLst>
                    <a:ext uri="{9D8B030D-6E8A-4147-A177-3AD203B41FA5}">
                      <a16:colId xmlns:a16="http://schemas.microsoft.com/office/drawing/2014/main" val="2158103428"/>
                    </a:ext>
                  </a:extLst>
                </a:gridCol>
              </a:tblGrid>
              <a:tr h="903799">
                <a:tc>
                  <a:txBody>
                    <a:bodyPr/>
                    <a:lstStyle/>
                    <a:p>
                      <a:pPr algn="ctr"/>
                      <a:r>
                        <a:rPr lang="en-US" altLang="zh-CN" dirty="0"/>
                        <a:t>Metrics</a:t>
                      </a:r>
                      <a:endParaRPr lang="zh-CN" altLang="en-US" dirty="0"/>
                    </a:p>
                  </a:txBody>
                  <a:tcPr anchor="ctr"/>
                </a:tc>
                <a:tc>
                  <a:txBody>
                    <a:bodyPr/>
                    <a:lstStyle/>
                    <a:p>
                      <a:pPr algn="ctr"/>
                      <a:r>
                        <a:rPr lang="en-US" altLang="zh-CN" dirty="0"/>
                        <a:t>In sample</a:t>
                      </a:r>
                      <a:endParaRPr lang="zh-CN" altLang="en-US" dirty="0"/>
                    </a:p>
                  </a:txBody>
                  <a:tcPr anchor="ctr"/>
                </a:tc>
                <a:tc>
                  <a:txBody>
                    <a:bodyPr/>
                    <a:lstStyle/>
                    <a:p>
                      <a:pPr algn="ctr">
                        <a:buNone/>
                      </a:pPr>
                      <a:r>
                        <a:rPr lang="en" b="1" dirty="0">
                          <a:effectLst/>
                        </a:rPr>
                        <a:t>out of sample</a:t>
                      </a:r>
                    </a:p>
                  </a:txBody>
                  <a:tcPr marL="123825" marR="123825" marT="57150" marB="57150" anchor="ctr"/>
                </a:tc>
                <a:tc>
                  <a:txBody>
                    <a:bodyPr/>
                    <a:lstStyle/>
                    <a:p>
                      <a:pPr algn="ctr">
                        <a:buNone/>
                      </a:pPr>
                      <a:r>
                        <a:rPr lang="en" b="1" dirty="0">
                          <a:effectLst/>
                        </a:rPr>
                        <a:t>Cross-validation</a:t>
                      </a:r>
                    </a:p>
                  </a:txBody>
                  <a:tcPr marL="123825" marR="123825" marT="57150" marB="57150" anchor="ctr"/>
                </a:tc>
                <a:tc>
                  <a:txBody>
                    <a:bodyPr/>
                    <a:lstStyle/>
                    <a:p>
                      <a:pPr algn="ctr">
                        <a:buNone/>
                      </a:pPr>
                      <a:r>
                        <a:rPr lang="en" altLang="zh-CN" sz="1800" b="1" i="0" kern="1200" dirty="0">
                          <a:solidFill>
                            <a:schemeClr val="lt1"/>
                          </a:solidFill>
                          <a:effectLst/>
                          <a:latin typeface="+mn-lt"/>
                          <a:ea typeface="+mn-ea"/>
                          <a:cs typeface="+mn-cs"/>
                        </a:rPr>
                        <a:t>Kaggle Score</a:t>
                      </a:r>
                      <a:endParaRPr lang="zh-CN" altLang="en-US" b="1" dirty="0">
                        <a:effectLst/>
                      </a:endParaRPr>
                    </a:p>
                  </a:txBody>
                  <a:tcPr marL="123825" marR="123825" marT="57150" marB="57150" anchor="ctr"/>
                </a:tc>
                <a:extLst>
                  <a:ext uri="{0D108BD9-81ED-4DB2-BD59-A6C34878D82A}">
                    <a16:rowId xmlns:a16="http://schemas.microsoft.com/office/drawing/2014/main" val="126667915"/>
                  </a:ext>
                </a:extLst>
              </a:tr>
              <a:tr h="357601">
                <a:tc>
                  <a:txBody>
                    <a:bodyPr/>
                    <a:lstStyle/>
                    <a:p>
                      <a:r>
                        <a:rPr lang="en-US" altLang="zh-CN" dirty="0"/>
                        <a:t>OLS</a:t>
                      </a:r>
                      <a:endParaRPr lang="zh-CN" altLang="en-US" dirty="0"/>
                    </a:p>
                  </a:txBody>
                  <a:tcPr/>
                </a:tc>
                <a:tc>
                  <a:txBody>
                    <a:bodyPr/>
                    <a:lstStyle/>
                    <a:p>
                      <a:r>
                        <a:rPr lang="en-US" altLang="zh-CN" dirty="0"/>
                        <a:t>119801</a:t>
                      </a:r>
                      <a:endParaRPr lang="zh-CN" altLang="en-US" dirty="0"/>
                    </a:p>
                  </a:txBody>
                  <a:tcPr/>
                </a:tc>
                <a:tc>
                  <a:txBody>
                    <a:bodyPr/>
                    <a:lstStyle/>
                    <a:p>
                      <a:r>
                        <a:rPr lang="en-US" altLang="zh-CN" dirty="0"/>
                        <a:t>121834</a:t>
                      </a:r>
                      <a:endParaRPr lang="zh-CN" altLang="en-US" dirty="0"/>
                    </a:p>
                  </a:txBody>
                  <a:tcPr/>
                </a:tc>
                <a:tc>
                  <a:txBody>
                    <a:bodyPr/>
                    <a:lstStyle/>
                    <a:p>
                      <a:r>
                        <a:rPr lang="en-US" altLang="zh-CN" dirty="0"/>
                        <a:t>120658</a:t>
                      </a:r>
                      <a:endParaRPr lang="zh-CN" altLang="en-US" dirty="0"/>
                    </a:p>
                  </a:txBody>
                  <a:tcPr/>
                </a:tc>
                <a:tc>
                  <a:txBody>
                    <a:bodyPr/>
                    <a:lstStyle/>
                    <a:p>
                      <a:r>
                        <a:rPr lang="en-US" altLang="zh-CN" dirty="0"/>
                        <a:t>60.3</a:t>
                      </a:r>
                      <a:endParaRPr lang="zh-CN" altLang="en-US" dirty="0"/>
                    </a:p>
                  </a:txBody>
                  <a:tcPr/>
                </a:tc>
                <a:extLst>
                  <a:ext uri="{0D108BD9-81ED-4DB2-BD59-A6C34878D82A}">
                    <a16:rowId xmlns:a16="http://schemas.microsoft.com/office/drawing/2014/main" val="3004373253"/>
                  </a:ext>
                </a:extLst>
              </a:tr>
              <a:tr h="357601">
                <a:tc>
                  <a:txBody>
                    <a:bodyPr/>
                    <a:lstStyle/>
                    <a:p>
                      <a:r>
                        <a:rPr lang="en-US" altLang="zh-CN" dirty="0"/>
                        <a:t>LASSO</a:t>
                      </a:r>
                      <a:endParaRPr lang="zh-CN" altLang="en-US" dirty="0"/>
                    </a:p>
                  </a:txBody>
                  <a:tcPr/>
                </a:tc>
                <a:tc>
                  <a:txBody>
                    <a:bodyPr/>
                    <a:lstStyle/>
                    <a:p>
                      <a:r>
                        <a:rPr lang="en-US" altLang="zh-CN" dirty="0"/>
                        <a:t>119805</a:t>
                      </a:r>
                      <a:endParaRPr lang="zh-CN" altLang="en-US" dirty="0"/>
                    </a:p>
                  </a:txBody>
                  <a:tcPr/>
                </a:tc>
                <a:tc>
                  <a:txBody>
                    <a:bodyPr/>
                    <a:lstStyle/>
                    <a:p>
                      <a:r>
                        <a:rPr lang="en-US" altLang="zh-CN" dirty="0"/>
                        <a:t>121838</a:t>
                      </a:r>
                      <a:endParaRPr lang="zh-CN" altLang="en-US" dirty="0"/>
                    </a:p>
                  </a:txBody>
                  <a:tcPr/>
                </a:tc>
                <a:tc>
                  <a:txBody>
                    <a:bodyPr/>
                    <a:lstStyle/>
                    <a:p>
                      <a:r>
                        <a:rPr lang="en-US" altLang="zh-CN" dirty="0"/>
                        <a:t>120865</a:t>
                      </a:r>
                      <a:endParaRPr lang="zh-CN" altLang="en-US" dirty="0"/>
                    </a:p>
                  </a:txBody>
                  <a:tcPr/>
                </a:tc>
                <a:tc>
                  <a:txBody>
                    <a:bodyPr/>
                    <a:lstStyle/>
                    <a:p>
                      <a:r>
                        <a:rPr lang="en-US" altLang="zh-CN" dirty="0"/>
                        <a:t>59.60</a:t>
                      </a:r>
                      <a:endParaRPr lang="zh-CN" altLang="en-US" dirty="0"/>
                    </a:p>
                  </a:txBody>
                  <a:tcPr/>
                </a:tc>
                <a:extLst>
                  <a:ext uri="{0D108BD9-81ED-4DB2-BD59-A6C34878D82A}">
                    <a16:rowId xmlns:a16="http://schemas.microsoft.com/office/drawing/2014/main" val="475022672"/>
                  </a:ext>
                </a:extLst>
              </a:tr>
              <a:tr h="357601">
                <a:tc>
                  <a:txBody>
                    <a:bodyPr/>
                    <a:lstStyle/>
                    <a:p>
                      <a:r>
                        <a:rPr lang="en-US" altLang="zh-CN" dirty="0"/>
                        <a:t>Ridge</a:t>
                      </a:r>
                      <a:endParaRPr lang="zh-CN" altLang="en-US" dirty="0"/>
                    </a:p>
                  </a:txBody>
                  <a:tcPr/>
                </a:tc>
                <a:tc>
                  <a:txBody>
                    <a:bodyPr/>
                    <a:lstStyle/>
                    <a:p>
                      <a:r>
                        <a:rPr lang="en-US" altLang="zh-CN" dirty="0"/>
                        <a:t>121262</a:t>
                      </a:r>
                      <a:endParaRPr lang="zh-CN" altLang="en-US" dirty="0"/>
                    </a:p>
                  </a:txBody>
                  <a:tcPr/>
                </a:tc>
                <a:tc>
                  <a:txBody>
                    <a:bodyPr/>
                    <a:lstStyle/>
                    <a:p>
                      <a:r>
                        <a:rPr lang="en-US" altLang="zh-CN" dirty="0"/>
                        <a:t>123256</a:t>
                      </a:r>
                      <a:endParaRPr lang="zh-CN" altLang="en-US" dirty="0"/>
                    </a:p>
                  </a:txBody>
                  <a:tcPr/>
                </a:tc>
                <a:tc>
                  <a:txBody>
                    <a:bodyPr/>
                    <a:lstStyle/>
                    <a:p>
                      <a:r>
                        <a:rPr lang="en-US" altLang="zh-CN" dirty="0"/>
                        <a:t>122865</a:t>
                      </a:r>
                      <a:endParaRPr lang="zh-CN" altLang="en-US" dirty="0"/>
                    </a:p>
                  </a:txBody>
                  <a:tcPr/>
                </a:tc>
                <a:tc>
                  <a:txBody>
                    <a:bodyPr/>
                    <a:lstStyle/>
                    <a:p>
                      <a:r>
                        <a:rPr lang="en-US" altLang="zh-CN" dirty="0"/>
                        <a:t>60.25</a:t>
                      </a:r>
                      <a:endParaRPr lang="zh-CN" altLang="en-US" dirty="0"/>
                    </a:p>
                  </a:txBody>
                  <a:tcPr/>
                </a:tc>
                <a:extLst>
                  <a:ext uri="{0D108BD9-81ED-4DB2-BD59-A6C34878D82A}">
                    <a16:rowId xmlns:a16="http://schemas.microsoft.com/office/drawing/2014/main" val="2998504587"/>
                  </a:ext>
                </a:extLst>
              </a:tr>
              <a:tr h="617228">
                <a:tc>
                  <a:txBody>
                    <a:bodyPr/>
                    <a:lstStyle/>
                    <a:p>
                      <a:r>
                        <a:rPr lang="en-US" altLang="zh-CN" dirty="0"/>
                        <a:t>Elastic Net</a:t>
                      </a:r>
                      <a:endParaRPr lang="zh-CN" altLang="en-US" dirty="0"/>
                    </a:p>
                  </a:txBody>
                  <a:tcPr/>
                </a:tc>
                <a:tc>
                  <a:txBody>
                    <a:bodyPr/>
                    <a:lstStyle/>
                    <a:p>
                      <a:r>
                        <a:rPr lang="en-US" altLang="zh-CN" dirty="0"/>
                        <a:t>121645</a:t>
                      </a:r>
                      <a:endParaRPr lang="zh-CN" altLang="en-US" dirty="0"/>
                    </a:p>
                  </a:txBody>
                  <a:tcPr/>
                </a:tc>
                <a:tc>
                  <a:txBody>
                    <a:bodyPr/>
                    <a:lstStyle/>
                    <a:p>
                      <a:r>
                        <a:rPr lang="en-US" altLang="zh-CN" dirty="0"/>
                        <a:t>123594</a:t>
                      </a:r>
                      <a:endParaRPr lang="zh-CN" altLang="en-US" dirty="0"/>
                    </a:p>
                  </a:txBody>
                  <a:tcPr/>
                </a:tc>
                <a:tc>
                  <a:txBody>
                    <a:bodyPr/>
                    <a:lstStyle/>
                    <a:p>
                      <a:r>
                        <a:rPr lang="en-US" altLang="zh-CN" dirty="0"/>
                        <a:t>122657</a:t>
                      </a:r>
                      <a:endParaRPr lang="zh-CN" altLang="en-US" dirty="0"/>
                    </a:p>
                  </a:txBody>
                  <a:tcPr/>
                </a:tc>
                <a:tc>
                  <a:txBody>
                    <a:bodyPr/>
                    <a:lstStyle/>
                    <a:p>
                      <a:r>
                        <a:rPr lang="en-US" altLang="zh-CN" dirty="0"/>
                        <a:t>59.21</a:t>
                      </a:r>
                      <a:endParaRPr lang="zh-CN" altLang="en-US" dirty="0"/>
                    </a:p>
                  </a:txBody>
                  <a:tcPr/>
                </a:tc>
                <a:extLst>
                  <a:ext uri="{0D108BD9-81ED-4DB2-BD59-A6C34878D82A}">
                    <a16:rowId xmlns:a16="http://schemas.microsoft.com/office/drawing/2014/main" val="909666201"/>
                  </a:ext>
                </a:extLst>
              </a:tr>
              <a:tr h="881755">
                <a:tc>
                  <a:txBody>
                    <a:bodyPr/>
                    <a:lstStyle/>
                    <a:p>
                      <a:r>
                        <a:rPr lang="en-US" altLang="zh-CN" dirty="0"/>
                        <a:t>Best Linear Model</a:t>
                      </a:r>
                      <a:endParaRPr lang="zh-CN" altLang="en-US" dirty="0"/>
                    </a:p>
                  </a:txBody>
                  <a:tcPr/>
                </a:tc>
                <a:tc>
                  <a:txBody>
                    <a:bodyPr/>
                    <a:lstStyle/>
                    <a:p>
                      <a:r>
                        <a:rPr lang="en-US" altLang="zh-CN" dirty="0"/>
                        <a:t>119801</a:t>
                      </a:r>
                      <a:endParaRPr lang="zh-CN" altLang="en-US" dirty="0"/>
                    </a:p>
                  </a:txBody>
                  <a:tcPr/>
                </a:tc>
                <a:tc>
                  <a:txBody>
                    <a:bodyPr/>
                    <a:lstStyle/>
                    <a:p>
                      <a:r>
                        <a:rPr lang="en-US" altLang="zh-CN" dirty="0"/>
                        <a:t>121834</a:t>
                      </a:r>
                      <a:endParaRPr lang="zh-CN" altLang="en-US" dirty="0"/>
                    </a:p>
                  </a:txBody>
                  <a:tcPr/>
                </a:tc>
                <a:tc>
                  <a:txBody>
                    <a:bodyPr/>
                    <a:lstStyle/>
                    <a:p>
                      <a:r>
                        <a:rPr lang="en-US" altLang="zh-CN" dirty="0"/>
                        <a:t>120658</a:t>
                      </a:r>
                      <a:endParaRPr lang="zh-CN" altLang="en-US" dirty="0"/>
                    </a:p>
                  </a:txBody>
                  <a:tcPr/>
                </a:tc>
                <a:tc>
                  <a:txBody>
                    <a:bodyPr/>
                    <a:lstStyle/>
                    <a:p>
                      <a:r>
                        <a:rPr lang="en-US" altLang="zh-CN" dirty="0"/>
                        <a:t>60.3</a:t>
                      </a:r>
                      <a:endParaRPr lang="zh-CN" altLang="en-US" dirty="0"/>
                    </a:p>
                  </a:txBody>
                  <a:tcPr/>
                </a:tc>
                <a:extLst>
                  <a:ext uri="{0D108BD9-81ED-4DB2-BD59-A6C34878D82A}">
                    <a16:rowId xmlns:a16="http://schemas.microsoft.com/office/drawing/2014/main" val="3938758890"/>
                  </a:ext>
                </a:extLst>
              </a:tr>
            </a:tbl>
          </a:graphicData>
        </a:graphic>
      </p:graphicFrame>
      <p:sp>
        <p:nvSpPr>
          <p:cNvPr id="7" name="文本框 6">
            <a:extLst>
              <a:ext uri="{FF2B5EF4-FFF2-40B4-BE49-F238E27FC236}">
                <a16:creationId xmlns:a16="http://schemas.microsoft.com/office/drawing/2014/main" id="{2500A1B3-1216-F1E2-32E5-29EFDA44EB7C}"/>
              </a:ext>
            </a:extLst>
          </p:cNvPr>
          <p:cNvSpPr txBox="1"/>
          <p:nvPr/>
        </p:nvSpPr>
        <p:spPr>
          <a:xfrm>
            <a:off x="2945765" y="531172"/>
            <a:ext cx="846306" cy="369332"/>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Price</a:t>
            </a:r>
          </a:p>
        </p:txBody>
      </p:sp>
      <p:sp>
        <p:nvSpPr>
          <p:cNvPr id="8" name="文本框 7">
            <a:extLst>
              <a:ext uri="{FF2B5EF4-FFF2-40B4-BE49-F238E27FC236}">
                <a16:creationId xmlns:a16="http://schemas.microsoft.com/office/drawing/2014/main" id="{A15DA9E4-DC04-6782-A0F3-075F328A81A7}"/>
              </a:ext>
            </a:extLst>
          </p:cNvPr>
          <p:cNvSpPr txBox="1"/>
          <p:nvPr/>
        </p:nvSpPr>
        <p:spPr>
          <a:xfrm>
            <a:off x="8960559" y="545501"/>
            <a:ext cx="846306" cy="369332"/>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zh-CN" dirty="0">
                <a:solidFill>
                  <a:srgbClr val="1C3867"/>
                </a:solidFill>
                <a:latin typeface="Times New Roman" panose="02020603050405020304" pitchFamily="18" charset="0"/>
                <a:ea typeface="SimSun" panose="02010600030101010101" pitchFamily="2" charset="-122"/>
                <a:cs typeface="Times New Roman" panose="02020603050405020304" pitchFamily="18" charset="0"/>
              </a:rPr>
              <a:t>Rent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004570" y="-331470"/>
            <a:ext cx="14208125" cy="7506970"/>
            <a:chOff x="-1582" y="-522"/>
            <a:chExt cx="22375" cy="11822"/>
          </a:xfrm>
        </p:grpSpPr>
        <p:grpSp>
          <p:nvGrpSpPr>
            <p:cNvPr id="47" name="组合 46"/>
            <p:cNvGrpSpPr/>
            <p:nvPr/>
          </p:nvGrpSpPr>
          <p:grpSpPr>
            <a:xfrm>
              <a:off x="419" y="9302"/>
              <a:ext cx="434" cy="1065"/>
              <a:chOff x="537" y="8479"/>
              <a:chExt cx="434" cy="1065"/>
            </a:xfrm>
          </p:grpSpPr>
          <p:grpSp>
            <p:nvGrpSpPr>
              <p:cNvPr id="26" name="组合 25"/>
              <p:cNvGrpSpPr/>
              <p:nvPr/>
            </p:nvGrpSpPr>
            <p:grpSpPr>
              <a:xfrm>
                <a:off x="537" y="8479"/>
                <a:ext cx="434" cy="84"/>
                <a:chOff x="537" y="8479"/>
                <a:chExt cx="434" cy="84"/>
              </a:xfrm>
            </p:grpSpPr>
            <p:sp>
              <p:nvSpPr>
                <p:cNvPr id="22" name="椭圆 2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537" y="8672"/>
                <a:ext cx="434" cy="84"/>
                <a:chOff x="537" y="8479"/>
                <a:chExt cx="434" cy="84"/>
              </a:xfrm>
            </p:grpSpPr>
            <p:sp>
              <p:nvSpPr>
                <p:cNvPr id="28" name="椭圆 2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537" y="8873"/>
                <a:ext cx="434" cy="84"/>
                <a:chOff x="537" y="8479"/>
                <a:chExt cx="434" cy="84"/>
              </a:xfrm>
            </p:grpSpPr>
            <p:sp>
              <p:nvSpPr>
                <p:cNvPr id="32" name="椭圆 3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537" y="9066"/>
                <a:ext cx="434" cy="84"/>
                <a:chOff x="537" y="8479"/>
                <a:chExt cx="434" cy="84"/>
              </a:xfrm>
            </p:grpSpPr>
            <p:sp>
              <p:nvSpPr>
                <p:cNvPr id="36" name="椭圆 3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537" y="9267"/>
                <a:ext cx="434" cy="84"/>
                <a:chOff x="537" y="8479"/>
                <a:chExt cx="434" cy="84"/>
              </a:xfrm>
            </p:grpSpPr>
            <p:sp>
              <p:nvSpPr>
                <p:cNvPr id="40" name="椭圆 3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537" y="9460"/>
                <a:ext cx="434" cy="84"/>
                <a:chOff x="537" y="8479"/>
                <a:chExt cx="434" cy="84"/>
              </a:xfrm>
            </p:grpSpPr>
            <p:sp>
              <p:nvSpPr>
                <p:cNvPr id="44" name="椭圆 4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8" name="组合 47"/>
            <p:cNvGrpSpPr/>
            <p:nvPr/>
          </p:nvGrpSpPr>
          <p:grpSpPr>
            <a:xfrm>
              <a:off x="18348" y="434"/>
              <a:ext cx="434" cy="1065"/>
              <a:chOff x="537" y="8479"/>
              <a:chExt cx="434" cy="1065"/>
            </a:xfrm>
          </p:grpSpPr>
          <p:grpSp>
            <p:nvGrpSpPr>
              <p:cNvPr id="49" name="组合 48"/>
              <p:cNvGrpSpPr/>
              <p:nvPr/>
            </p:nvGrpSpPr>
            <p:grpSpPr>
              <a:xfrm>
                <a:off x="537" y="8479"/>
                <a:ext cx="434" cy="84"/>
                <a:chOff x="537" y="8479"/>
                <a:chExt cx="434" cy="84"/>
              </a:xfrm>
            </p:grpSpPr>
            <p:sp>
              <p:nvSpPr>
                <p:cNvPr id="50" name="椭圆 4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52"/>
              <p:cNvGrpSpPr/>
              <p:nvPr/>
            </p:nvGrpSpPr>
            <p:grpSpPr>
              <a:xfrm>
                <a:off x="537" y="8672"/>
                <a:ext cx="434" cy="84"/>
                <a:chOff x="537" y="8479"/>
                <a:chExt cx="434" cy="84"/>
              </a:xfrm>
            </p:grpSpPr>
            <p:sp>
              <p:nvSpPr>
                <p:cNvPr id="54" name="椭圆 53"/>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p:cNvGrpSpPr/>
              <p:nvPr/>
            </p:nvGrpSpPr>
            <p:grpSpPr>
              <a:xfrm>
                <a:off x="537" y="8873"/>
                <a:ext cx="434" cy="84"/>
                <a:chOff x="537" y="8479"/>
                <a:chExt cx="434" cy="84"/>
              </a:xfrm>
            </p:grpSpPr>
            <p:sp>
              <p:nvSpPr>
                <p:cNvPr id="58" name="椭圆 57"/>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a:off x="537" y="9066"/>
                <a:ext cx="434" cy="84"/>
                <a:chOff x="537" y="8479"/>
                <a:chExt cx="434" cy="84"/>
              </a:xfrm>
            </p:grpSpPr>
            <p:sp>
              <p:nvSpPr>
                <p:cNvPr id="62" name="椭圆 61"/>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p:cNvGrpSpPr/>
              <p:nvPr/>
            </p:nvGrpSpPr>
            <p:grpSpPr>
              <a:xfrm>
                <a:off x="537" y="9267"/>
                <a:ext cx="434" cy="84"/>
                <a:chOff x="537" y="8479"/>
                <a:chExt cx="434" cy="84"/>
              </a:xfrm>
            </p:grpSpPr>
            <p:sp>
              <p:nvSpPr>
                <p:cNvPr id="66" name="椭圆 65"/>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537" y="9460"/>
                <a:ext cx="434" cy="84"/>
                <a:chOff x="537" y="8479"/>
                <a:chExt cx="434" cy="84"/>
              </a:xfrm>
            </p:grpSpPr>
            <p:sp>
              <p:nvSpPr>
                <p:cNvPr id="70" name="椭圆 69"/>
                <p:cNvSpPr/>
                <p:nvPr/>
              </p:nvSpPr>
              <p:spPr>
                <a:xfrm>
                  <a:off x="53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705"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887" y="8479"/>
                  <a:ext cx="85" cy="85"/>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flipH="1" flipV="1">
              <a:off x="-1582" y="-522"/>
              <a:ext cx="3159" cy="4320"/>
              <a:chOff x="16465" y="4210"/>
              <a:chExt cx="5458" cy="7464"/>
            </a:xfrm>
          </p:grpSpPr>
          <p:sp>
            <p:nvSpPr>
              <p:cNvPr id="77" name="任意多边形 76"/>
              <p:cNvSpPr/>
              <p:nvPr/>
            </p:nvSpPr>
            <p:spPr>
              <a:xfrm rot="2700000">
                <a:off x="16627" y="9964"/>
                <a:ext cx="1711" cy="1711"/>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6D84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 name="任意多边形 77"/>
              <p:cNvSpPr/>
              <p:nvPr/>
            </p:nvSpPr>
            <p:spPr>
              <a:xfrm rot="18900000">
                <a:off x="16465" y="4210"/>
                <a:ext cx="5459" cy="5459"/>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1C38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 name="组合 1"/>
            <p:cNvGrpSpPr/>
            <p:nvPr/>
          </p:nvGrpSpPr>
          <p:grpSpPr>
            <a:xfrm>
              <a:off x="17635" y="6980"/>
              <a:ext cx="3159" cy="4320"/>
              <a:chOff x="16465" y="4210"/>
              <a:chExt cx="5458" cy="7464"/>
            </a:xfrm>
          </p:grpSpPr>
          <p:sp>
            <p:nvSpPr>
              <p:cNvPr id="3" name="任意多边形 2"/>
              <p:cNvSpPr/>
              <p:nvPr/>
            </p:nvSpPr>
            <p:spPr>
              <a:xfrm rot="2700000">
                <a:off x="16627" y="9964"/>
                <a:ext cx="1711" cy="1711"/>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6D84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任意多边形 3"/>
              <p:cNvSpPr/>
              <p:nvPr/>
            </p:nvSpPr>
            <p:spPr>
              <a:xfrm rot="18900000">
                <a:off x="16465" y="4210"/>
                <a:ext cx="5459" cy="5459"/>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711" h="1711">
                    <a:moveTo>
                      <a:pt x="326" y="0"/>
                    </a:moveTo>
                    <a:lnTo>
                      <a:pt x="1630" y="0"/>
                    </a:lnTo>
                    <a:cubicBezTo>
                      <a:pt x="1655" y="0"/>
                      <a:pt x="1680" y="3"/>
                      <a:pt x="1704" y="8"/>
                    </a:cubicBezTo>
                    <a:lnTo>
                      <a:pt x="1711" y="10"/>
                    </a:lnTo>
                    <a:lnTo>
                      <a:pt x="10" y="1711"/>
                    </a:lnTo>
                    <a:lnTo>
                      <a:pt x="8" y="1704"/>
                    </a:lnTo>
                    <a:cubicBezTo>
                      <a:pt x="3" y="1680"/>
                      <a:pt x="0" y="1655"/>
                      <a:pt x="0" y="1630"/>
                    </a:cubicBezTo>
                    <a:lnTo>
                      <a:pt x="0" y="326"/>
                    </a:lnTo>
                    <a:cubicBezTo>
                      <a:pt x="0" y="146"/>
                      <a:pt x="146" y="0"/>
                      <a:pt x="326" y="0"/>
                    </a:cubicBezTo>
                    <a:close/>
                  </a:path>
                </a:pathLst>
              </a:custGeom>
              <a:solidFill>
                <a:srgbClr val="1C386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graphicFrame>
        <p:nvGraphicFramePr>
          <p:cNvPr id="6" name="表格 5"/>
          <p:cNvGraphicFramePr/>
          <p:nvPr/>
        </p:nvGraphicFramePr>
        <p:xfrm>
          <a:off x="1416685" y="1231900"/>
          <a:ext cx="4679315" cy="2071370"/>
        </p:xfrm>
        <a:graphic>
          <a:graphicData uri="http://schemas.openxmlformats.org/drawingml/2006/table">
            <a:tbl>
              <a:tblPr/>
              <a:tblGrid>
                <a:gridCol w="846455">
                  <a:extLst>
                    <a:ext uri="{9D8B030D-6E8A-4147-A177-3AD203B41FA5}">
                      <a16:colId xmlns:a16="http://schemas.microsoft.com/office/drawing/2014/main" val="20000"/>
                    </a:ext>
                  </a:extLst>
                </a:gridCol>
                <a:gridCol w="845185">
                  <a:extLst>
                    <a:ext uri="{9D8B030D-6E8A-4147-A177-3AD203B41FA5}">
                      <a16:colId xmlns:a16="http://schemas.microsoft.com/office/drawing/2014/main" val="20001"/>
                    </a:ext>
                  </a:extLst>
                </a:gridCol>
                <a:gridCol w="847725">
                  <a:extLst>
                    <a:ext uri="{9D8B030D-6E8A-4147-A177-3AD203B41FA5}">
                      <a16:colId xmlns:a16="http://schemas.microsoft.com/office/drawing/2014/main" val="20002"/>
                    </a:ext>
                  </a:extLst>
                </a:gridCol>
                <a:gridCol w="1069340">
                  <a:extLst>
                    <a:ext uri="{9D8B030D-6E8A-4147-A177-3AD203B41FA5}">
                      <a16:colId xmlns:a16="http://schemas.microsoft.com/office/drawing/2014/main" val="20003"/>
                    </a:ext>
                  </a:extLst>
                </a:gridCol>
                <a:gridCol w="1070610">
                  <a:extLst>
                    <a:ext uri="{9D8B030D-6E8A-4147-A177-3AD203B41FA5}">
                      <a16:colId xmlns:a16="http://schemas.microsoft.com/office/drawing/2014/main" val="20004"/>
                    </a:ext>
                  </a:extLst>
                </a:gridCol>
              </a:tblGrid>
              <a:tr h="438785">
                <a:tc>
                  <a:txBody>
                    <a:bodyPr/>
                    <a:lstStyle/>
                    <a:p>
                      <a:pPr algn="l" fontAlgn="ctr"/>
                      <a:r>
                        <a:rPr lang="en-US" altLang="zh-CN" sz="1400" b="0" i="0">
                          <a:solidFill>
                            <a:srgbClr val="000000"/>
                          </a:solidFill>
                          <a:latin typeface="Times New Roman" panose="02020603050405020304"/>
                          <a:ea typeface="Times New Roman" panose="02020603050405020304"/>
                        </a:rPr>
                        <a:t>Metrics</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In Sample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Out of Sample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Cross-validation</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Kaggle Score</a:t>
                      </a:r>
                    </a:p>
                  </a:txBody>
                  <a:tcPr marL="6667" marR="6667" marT="6667" marB="0" anchor="ctr">
                    <a:lnL>
                      <a:noFill/>
                    </a:lnL>
                    <a:lnR>
                      <a:noFill/>
                    </a:lnR>
                    <a:lnT>
                      <a:noFill/>
                    </a:lnT>
                    <a:lnB>
                      <a:noFill/>
                    </a:lnB>
                    <a:noFill/>
                  </a:tcPr>
                </a:tc>
                <a:extLst>
                  <a:ext uri="{0D108BD9-81ED-4DB2-BD59-A6C34878D82A}">
                    <a16:rowId xmlns:a16="http://schemas.microsoft.com/office/drawing/2014/main" val="10000"/>
                  </a:ext>
                </a:extLst>
              </a:tr>
              <a:tr h="407670">
                <a:tc>
                  <a:txBody>
                    <a:bodyPr/>
                    <a:lstStyle/>
                    <a:p>
                      <a:pPr algn="l" fontAlgn="ctr"/>
                      <a:r>
                        <a:rPr lang="en-US" altLang="zh-CN" sz="1400" b="0" i="0">
                          <a:solidFill>
                            <a:srgbClr val="000000"/>
                          </a:solidFill>
                          <a:latin typeface="Times New Roman" panose="02020603050405020304"/>
                          <a:ea typeface="Times New Roman" panose="02020603050405020304"/>
                        </a:rPr>
                        <a:t>OLS</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320891.05</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346894.38</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334636.83</a:t>
                      </a:r>
                    </a:p>
                  </a:txBody>
                  <a:tcPr marL="6667" marR="6667" marT="6667" marB="0" anchor="ctr">
                    <a:lnL>
                      <a:noFill/>
                    </a:lnL>
                    <a:lnR>
                      <a:noFill/>
                    </a:lnR>
                    <a:lnT>
                      <a:noFill/>
                    </a:lnT>
                    <a:lnB>
                      <a:noFill/>
                    </a:lnB>
                    <a:solidFill>
                      <a:srgbClr val="FFFFFF"/>
                    </a:solidFill>
                  </a:tcPr>
                </a:tc>
                <a:tc>
                  <a:txBody>
                    <a:bodyPr/>
                    <a:lstStyle/>
                    <a:p>
                      <a:pPr algn="ctr" fontAlgn="ctr"/>
                      <a:r>
                        <a:rPr lang="en-US" altLang="zh-CN" sz="1400" b="0" i="0">
                          <a:solidFill>
                            <a:srgbClr val="000000"/>
                          </a:solidFill>
                          <a:latin typeface="Times New Roman" panose="02020603050405020304"/>
                          <a:ea typeface="Times New Roman" panose="02020603050405020304"/>
                        </a:rPr>
                        <a:t>65.96</a:t>
                      </a:r>
                    </a:p>
                  </a:txBody>
                  <a:tcPr marL="6667" marR="6667" marT="6667" marB="0" anchor="ctr">
                    <a:lnL>
                      <a:noFill/>
                    </a:lnL>
                    <a:lnR>
                      <a:noFill/>
                    </a:lnR>
                    <a:lnT>
                      <a:noFill/>
                    </a:lnT>
                    <a:lnB>
                      <a:noFill/>
                    </a:lnB>
                    <a:solidFill>
                      <a:srgbClr val="FFFFFF"/>
                    </a:solidFill>
                  </a:tcPr>
                </a:tc>
                <a:extLst>
                  <a:ext uri="{0D108BD9-81ED-4DB2-BD59-A6C34878D82A}">
                    <a16:rowId xmlns:a16="http://schemas.microsoft.com/office/drawing/2014/main" val="10001"/>
                  </a:ext>
                </a:extLst>
              </a:tr>
              <a:tr h="408305">
                <a:tc>
                  <a:txBody>
                    <a:bodyPr/>
                    <a:lstStyle/>
                    <a:p>
                      <a:pPr algn="l" fontAlgn="ctr"/>
                      <a:r>
                        <a:rPr lang="en-US" altLang="zh-CN" sz="1400" b="0" i="0">
                          <a:solidFill>
                            <a:srgbClr val="000000"/>
                          </a:solidFill>
                          <a:latin typeface="Times New Roman" panose="02020603050405020304"/>
                          <a:ea typeface="Times New Roman" panose="02020603050405020304"/>
                        </a:rPr>
                        <a:t>Lasso</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710060.04</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784314.35</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852408.57</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65.98</a:t>
                      </a:r>
                    </a:p>
                  </a:txBody>
                  <a:tcPr marL="6667" marR="6667" marT="6667" marB="0" anchor="ctr">
                    <a:lnL>
                      <a:noFill/>
                    </a:lnL>
                    <a:lnR>
                      <a:noFill/>
                    </a:lnR>
                    <a:lnT>
                      <a:noFill/>
                    </a:lnT>
                    <a:lnB>
                      <a:noFill/>
                    </a:lnB>
                    <a:noFill/>
                  </a:tcPr>
                </a:tc>
                <a:extLst>
                  <a:ext uri="{0D108BD9-81ED-4DB2-BD59-A6C34878D82A}">
                    <a16:rowId xmlns:a16="http://schemas.microsoft.com/office/drawing/2014/main" val="10002"/>
                  </a:ext>
                </a:extLst>
              </a:tr>
              <a:tr h="408940">
                <a:tc>
                  <a:txBody>
                    <a:bodyPr/>
                    <a:lstStyle/>
                    <a:p>
                      <a:pPr algn="l" fontAlgn="ctr"/>
                      <a:r>
                        <a:rPr lang="en-US" altLang="zh-CN" sz="1400" b="0" i="0">
                          <a:solidFill>
                            <a:srgbClr val="000000"/>
                          </a:solidFill>
                          <a:latin typeface="Times New Roman" panose="02020603050405020304"/>
                          <a:ea typeface="Times New Roman" panose="02020603050405020304"/>
                        </a:rPr>
                        <a:t>Ridge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321564.20</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513767.09</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1313767.06</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65.97</a:t>
                      </a:r>
                    </a:p>
                  </a:txBody>
                  <a:tcPr marL="6667" marR="6667" marT="6667" marB="0" anchor="ctr">
                    <a:lnL>
                      <a:noFill/>
                    </a:lnL>
                    <a:lnR>
                      <a:noFill/>
                    </a:lnR>
                    <a:lnT>
                      <a:noFill/>
                    </a:lnT>
                    <a:lnB>
                      <a:noFill/>
                    </a:lnB>
                    <a:noFill/>
                  </a:tcPr>
                </a:tc>
                <a:extLst>
                  <a:ext uri="{0D108BD9-81ED-4DB2-BD59-A6C34878D82A}">
                    <a16:rowId xmlns:a16="http://schemas.microsoft.com/office/drawing/2014/main" val="10003"/>
                  </a:ext>
                </a:extLst>
              </a:tr>
              <a:tr h="407670">
                <a:tc>
                  <a:txBody>
                    <a:bodyPr/>
                    <a:lstStyle/>
                    <a:p>
                      <a:pPr algn="l" fontAlgn="ctr"/>
                      <a:endParaRPr lang="en-US" altLang="zh-CN" sz="1400" b="0" i="0">
                        <a:solidFill>
                          <a:srgbClr val="000000"/>
                        </a:solidFill>
                        <a:latin typeface="Times New Roman" panose="02020603050405020304"/>
                        <a:ea typeface="Times New Roman" panose="02020603050405020304"/>
                      </a:endParaRPr>
                    </a:p>
                  </a:txBody>
                  <a:tcPr marL="6667" marR="6667" marT="6667" marB="0" anchor="ctr">
                    <a:lnL>
                      <a:noFill/>
                    </a:lnL>
                    <a:lnR>
                      <a:noFill/>
                    </a:lnR>
                    <a:lnT>
                      <a:noFill/>
                    </a:lnT>
                    <a:lnB>
                      <a:noFill/>
                    </a:lnB>
                    <a:noFill/>
                  </a:tcPr>
                </a:tc>
                <a:tc>
                  <a:txBody>
                    <a:bodyPr/>
                    <a:lstStyle/>
                    <a:p>
                      <a:pPr algn="ctr" fontAlgn="ctr"/>
                      <a:endParaRPr lang="en-US" altLang="zh-CN" sz="1400" b="0" i="0">
                        <a:solidFill>
                          <a:srgbClr val="000000"/>
                        </a:solidFill>
                        <a:latin typeface="Times New Roman" panose="02020603050405020304"/>
                        <a:ea typeface="Times New Roman" panose="02020603050405020304"/>
                      </a:endParaRPr>
                    </a:p>
                  </a:txBody>
                  <a:tcPr marL="6667" marR="6667" marT="6667" marB="0" anchor="ctr">
                    <a:lnL>
                      <a:noFill/>
                    </a:lnL>
                    <a:lnR>
                      <a:noFill/>
                    </a:lnR>
                    <a:lnT>
                      <a:noFill/>
                    </a:lnT>
                    <a:lnB>
                      <a:noFill/>
                    </a:lnB>
                    <a:solidFill>
                      <a:srgbClr val="FFFFFF"/>
                    </a:solidFill>
                  </a:tcPr>
                </a:tc>
                <a:tc>
                  <a:txBody>
                    <a:bodyPr/>
                    <a:lstStyle/>
                    <a:p>
                      <a:pPr algn="ctr" fontAlgn="ctr"/>
                      <a:endParaRPr lang="en-US" altLang="zh-CN" sz="1400" b="0" i="0">
                        <a:solidFill>
                          <a:srgbClr val="000000"/>
                        </a:solidFill>
                        <a:latin typeface="Times New Roman" panose="02020603050405020304"/>
                        <a:ea typeface="Times New Roman" panose="02020603050405020304"/>
                      </a:endParaRPr>
                    </a:p>
                  </a:txBody>
                  <a:tcPr marL="6667" marR="6667" marT="6667" marB="0" anchor="ctr">
                    <a:lnL>
                      <a:noFill/>
                    </a:lnL>
                    <a:lnR>
                      <a:noFill/>
                    </a:lnR>
                    <a:lnT>
                      <a:noFill/>
                    </a:lnT>
                    <a:lnB>
                      <a:noFill/>
                    </a:lnB>
                    <a:noFill/>
                  </a:tcPr>
                </a:tc>
                <a:tc>
                  <a:txBody>
                    <a:bodyPr/>
                    <a:lstStyle/>
                    <a:p>
                      <a:pPr algn="ctr" fontAlgn="ctr"/>
                      <a:endParaRPr lang="en-US" altLang="zh-CN" sz="1400" b="0" i="0">
                        <a:solidFill>
                          <a:srgbClr val="000000"/>
                        </a:solidFill>
                        <a:latin typeface="Times New Roman" panose="02020603050405020304"/>
                        <a:ea typeface="Times New Roman" panose="02020603050405020304"/>
                      </a:endParaRPr>
                    </a:p>
                  </a:txBody>
                  <a:tcPr marL="6667" marR="6667" marT="6667" marB="0" anchor="ctr">
                    <a:lnL>
                      <a:noFill/>
                    </a:lnL>
                    <a:lnR>
                      <a:noFill/>
                    </a:lnR>
                    <a:lnT>
                      <a:noFill/>
                    </a:lnT>
                    <a:lnB>
                      <a:noFill/>
                    </a:lnB>
                    <a:noFill/>
                  </a:tcPr>
                </a:tc>
                <a:tc>
                  <a:txBody>
                    <a:bodyPr/>
                    <a:lstStyle/>
                    <a:p>
                      <a:pPr algn="ctr" fontAlgn="ctr"/>
                      <a:endParaRPr lang="en-US" altLang="zh-CN" sz="1400" b="0" i="0">
                        <a:solidFill>
                          <a:srgbClr val="000000"/>
                        </a:solidFill>
                        <a:latin typeface="Times New Roman" panose="02020603050405020304"/>
                        <a:ea typeface="Times New Roman" panose="02020603050405020304"/>
                      </a:endParaRPr>
                    </a:p>
                  </a:txBody>
                  <a:tcPr marL="6667" marR="6667" marT="6667" marB="0" anchor="ctr">
                    <a:lnL>
                      <a:noFill/>
                    </a:lnL>
                    <a:lnR>
                      <a:noFill/>
                    </a:lnR>
                    <a:lnT>
                      <a:noFill/>
                    </a:lnT>
                    <a:lnB>
                      <a:noFill/>
                    </a:lnB>
                    <a:noFill/>
                  </a:tcPr>
                </a:tc>
                <a:extLst>
                  <a:ext uri="{0D108BD9-81ED-4DB2-BD59-A6C34878D82A}">
                    <a16:rowId xmlns:a16="http://schemas.microsoft.com/office/drawing/2014/main" val="10004"/>
                  </a:ext>
                </a:extLst>
              </a:tr>
            </a:tbl>
          </a:graphicData>
        </a:graphic>
      </p:graphicFrame>
      <p:sp>
        <p:nvSpPr>
          <p:cNvPr id="10" name="文本框 9"/>
          <p:cNvSpPr txBox="1"/>
          <p:nvPr/>
        </p:nvSpPr>
        <p:spPr>
          <a:xfrm>
            <a:off x="1416685" y="648335"/>
            <a:ext cx="2447925" cy="460375"/>
          </a:xfrm>
          <a:prstGeom prst="rect">
            <a:avLst/>
          </a:prstGeom>
          <a:noFill/>
        </p:spPr>
        <p:txBody>
          <a:bodyPr wrap="square" rtlCol="0">
            <a:spAutoFit/>
          </a:bodyPr>
          <a:lstStyle/>
          <a:p>
            <a:r>
              <a:rPr lang="en-US" altLang="zh-CN" sz="2400">
                <a:latin typeface="Times New Roman" panose="02020603050405020304" charset="0"/>
                <a:cs typeface="Times New Roman" panose="02020603050405020304" charset="0"/>
              </a:rPr>
              <a:t>Price Model</a:t>
            </a:r>
          </a:p>
        </p:txBody>
      </p:sp>
      <p:graphicFrame>
        <p:nvGraphicFramePr>
          <p:cNvPr id="11" name="表格 10"/>
          <p:cNvGraphicFramePr/>
          <p:nvPr>
            <p:custDataLst>
              <p:tags r:id="rId1"/>
            </p:custDataLst>
          </p:nvPr>
        </p:nvGraphicFramePr>
        <p:xfrm>
          <a:off x="6405245" y="1109345"/>
          <a:ext cx="5117465" cy="2193925"/>
        </p:xfrm>
        <a:graphic>
          <a:graphicData uri="http://schemas.openxmlformats.org/drawingml/2006/table">
            <a:tbl>
              <a:tblPr/>
              <a:tblGrid>
                <a:gridCol w="925195">
                  <a:extLst>
                    <a:ext uri="{9D8B030D-6E8A-4147-A177-3AD203B41FA5}">
                      <a16:colId xmlns:a16="http://schemas.microsoft.com/office/drawing/2014/main" val="20000"/>
                    </a:ext>
                  </a:extLst>
                </a:gridCol>
                <a:gridCol w="925195">
                  <a:extLst>
                    <a:ext uri="{9D8B030D-6E8A-4147-A177-3AD203B41FA5}">
                      <a16:colId xmlns:a16="http://schemas.microsoft.com/office/drawing/2014/main" val="20001"/>
                    </a:ext>
                  </a:extLst>
                </a:gridCol>
                <a:gridCol w="925830">
                  <a:extLst>
                    <a:ext uri="{9D8B030D-6E8A-4147-A177-3AD203B41FA5}">
                      <a16:colId xmlns:a16="http://schemas.microsoft.com/office/drawing/2014/main" val="20002"/>
                    </a:ext>
                  </a:extLst>
                </a:gridCol>
                <a:gridCol w="1171575">
                  <a:extLst>
                    <a:ext uri="{9D8B030D-6E8A-4147-A177-3AD203B41FA5}">
                      <a16:colId xmlns:a16="http://schemas.microsoft.com/office/drawing/2014/main" val="20003"/>
                    </a:ext>
                  </a:extLst>
                </a:gridCol>
                <a:gridCol w="1169670">
                  <a:extLst>
                    <a:ext uri="{9D8B030D-6E8A-4147-A177-3AD203B41FA5}">
                      <a16:colId xmlns:a16="http://schemas.microsoft.com/office/drawing/2014/main" val="20004"/>
                    </a:ext>
                  </a:extLst>
                </a:gridCol>
              </a:tblGrid>
              <a:tr h="705485">
                <a:tc>
                  <a:txBody>
                    <a:bodyPr/>
                    <a:lstStyle/>
                    <a:p>
                      <a:pPr algn="l" fontAlgn="ctr"/>
                      <a:r>
                        <a:rPr lang="en-US" altLang="zh-CN" sz="1400" b="0" i="0">
                          <a:solidFill>
                            <a:srgbClr val="000000"/>
                          </a:solidFill>
                          <a:latin typeface="Times New Roman" panose="02020603050405020304"/>
                          <a:ea typeface="Times New Roman" panose="02020603050405020304"/>
                        </a:rPr>
                        <a:t>Metrics</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In Sample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Out of Sample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Cross-validation</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Kaggle Score</a:t>
                      </a:r>
                    </a:p>
                  </a:txBody>
                  <a:tcPr marL="6667" marR="6667" marT="6667" marB="0" anchor="ctr">
                    <a:lnL>
                      <a:noFill/>
                    </a:lnL>
                    <a:lnR>
                      <a:noFill/>
                    </a:lnR>
                    <a:lnT>
                      <a:noFill/>
                    </a:lnT>
                    <a:lnB>
                      <a:noFill/>
                    </a:lnB>
                    <a:noFill/>
                  </a:tcPr>
                </a:tc>
                <a:extLst>
                  <a:ext uri="{0D108BD9-81ED-4DB2-BD59-A6C34878D82A}">
                    <a16:rowId xmlns:a16="http://schemas.microsoft.com/office/drawing/2014/main" val="10000"/>
                  </a:ext>
                </a:extLst>
              </a:tr>
              <a:tr h="370840">
                <a:tc>
                  <a:txBody>
                    <a:bodyPr/>
                    <a:lstStyle/>
                    <a:p>
                      <a:pPr algn="l" fontAlgn="ctr"/>
                      <a:r>
                        <a:rPr lang="en-US" altLang="zh-CN" sz="1400" b="0" i="0">
                          <a:solidFill>
                            <a:srgbClr val="000000"/>
                          </a:solidFill>
                          <a:latin typeface="Times New Roman" panose="02020603050405020304"/>
                          <a:ea typeface="Times New Roman" panose="02020603050405020304"/>
                        </a:rPr>
                        <a:t>OLS</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112643.27</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112283.35</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112811.85</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65.96</a:t>
                      </a:r>
                    </a:p>
                  </a:txBody>
                  <a:tcPr marL="6667" marR="6667" marT="6667" marB="0" anchor="ctr">
                    <a:lnL>
                      <a:noFill/>
                    </a:lnL>
                    <a:lnR>
                      <a:noFill/>
                    </a:lnR>
                    <a:lnT>
                      <a:noFill/>
                    </a:lnT>
                    <a:lnB>
                      <a:noFill/>
                    </a:lnB>
                    <a:solidFill>
                      <a:srgbClr val="FFFFFF"/>
                    </a:solidFill>
                  </a:tcPr>
                </a:tc>
                <a:extLst>
                  <a:ext uri="{0D108BD9-81ED-4DB2-BD59-A6C34878D82A}">
                    <a16:rowId xmlns:a16="http://schemas.microsoft.com/office/drawing/2014/main" val="10001"/>
                  </a:ext>
                </a:extLst>
              </a:tr>
              <a:tr h="372745">
                <a:tc>
                  <a:txBody>
                    <a:bodyPr/>
                    <a:lstStyle/>
                    <a:p>
                      <a:pPr algn="l" fontAlgn="ctr"/>
                      <a:r>
                        <a:rPr lang="en-US" altLang="zh-CN" sz="1400" b="0" i="0">
                          <a:solidFill>
                            <a:srgbClr val="000000"/>
                          </a:solidFill>
                          <a:latin typeface="Times New Roman" panose="02020603050405020304"/>
                          <a:ea typeface="Times New Roman" panose="02020603050405020304"/>
                        </a:rPr>
                        <a:t>Lasso</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112789.75</a:t>
                      </a:r>
                    </a:p>
                  </a:txBody>
                  <a:tcPr marL="6667" marR="6667" marT="6667" marB="0" anchor="ctr">
                    <a:lnL>
                      <a:noFill/>
                    </a:lnL>
                    <a:lnR>
                      <a:noFill/>
                    </a:lnR>
                    <a:lnT>
                      <a:noFill/>
                    </a:lnT>
                    <a:lnB>
                      <a:noFill/>
                    </a:lnB>
                    <a:solidFill>
                      <a:srgbClr val="FFFFFF"/>
                    </a:solidFill>
                  </a:tcPr>
                </a:tc>
                <a:tc>
                  <a:txBody>
                    <a:bodyPr/>
                    <a:lstStyle/>
                    <a:p>
                      <a:pPr algn="ctr" fontAlgn="ctr"/>
                      <a:r>
                        <a:rPr lang="en-US" altLang="zh-CN" sz="1400" b="0" i="0">
                          <a:solidFill>
                            <a:srgbClr val="000000"/>
                          </a:solidFill>
                          <a:latin typeface="Times New Roman" panose="02020603050405020304"/>
                          <a:ea typeface="Times New Roman" panose="02020603050405020304"/>
                        </a:rPr>
                        <a:t>112346.83</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112942.90</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65.98</a:t>
                      </a:r>
                    </a:p>
                  </a:txBody>
                  <a:tcPr marL="6667" marR="6667" marT="6667" marB="0" anchor="ctr">
                    <a:lnL>
                      <a:noFill/>
                    </a:lnL>
                    <a:lnR>
                      <a:noFill/>
                    </a:lnR>
                    <a:lnT>
                      <a:noFill/>
                    </a:lnT>
                    <a:lnB>
                      <a:noFill/>
                    </a:lnB>
                    <a:noFill/>
                  </a:tcPr>
                </a:tc>
                <a:extLst>
                  <a:ext uri="{0D108BD9-81ED-4DB2-BD59-A6C34878D82A}">
                    <a16:rowId xmlns:a16="http://schemas.microsoft.com/office/drawing/2014/main" val="10002"/>
                  </a:ext>
                </a:extLst>
              </a:tr>
              <a:tr h="372745">
                <a:tc>
                  <a:txBody>
                    <a:bodyPr/>
                    <a:lstStyle/>
                    <a:p>
                      <a:pPr algn="l" fontAlgn="ctr"/>
                      <a:r>
                        <a:rPr lang="en-US" altLang="zh-CN" sz="1400" b="0" i="0">
                          <a:solidFill>
                            <a:srgbClr val="000000"/>
                          </a:solidFill>
                          <a:latin typeface="Times New Roman" panose="02020603050405020304"/>
                          <a:ea typeface="Times New Roman" panose="02020603050405020304"/>
                        </a:rPr>
                        <a:t>Ridge</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112643.50</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112283.89</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112812.16</a:t>
                      </a:r>
                    </a:p>
                  </a:txBody>
                  <a:tcPr marL="6667" marR="6667" marT="6667" marB="0" anchor="ctr">
                    <a:lnL>
                      <a:noFill/>
                    </a:lnL>
                    <a:lnR>
                      <a:noFill/>
                    </a:lnR>
                    <a:lnT>
                      <a:noFill/>
                    </a:lnT>
                    <a:lnB>
                      <a:noFill/>
                    </a:lnB>
                    <a:noFill/>
                  </a:tcPr>
                </a:tc>
                <a:tc>
                  <a:txBody>
                    <a:bodyPr/>
                    <a:lstStyle/>
                    <a:p>
                      <a:pPr algn="ctr" fontAlgn="ctr"/>
                      <a:r>
                        <a:rPr lang="en-US" altLang="zh-CN" sz="1400" b="0" i="0">
                          <a:solidFill>
                            <a:srgbClr val="000000"/>
                          </a:solidFill>
                          <a:latin typeface="Times New Roman" panose="02020603050405020304"/>
                          <a:ea typeface="Times New Roman" panose="02020603050405020304"/>
                        </a:rPr>
                        <a:t>65.97</a:t>
                      </a:r>
                    </a:p>
                  </a:txBody>
                  <a:tcPr marL="6667" marR="6667" marT="6667" marB="0" anchor="ctr">
                    <a:lnL>
                      <a:noFill/>
                    </a:lnL>
                    <a:lnR>
                      <a:noFill/>
                    </a:lnR>
                    <a:lnT>
                      <a:noFill/>
                    </a:lnT>
                    <a:lnB>
                      <a:noFill/>
                    </a:lnB>
                    <a:noFill/>
                  </a:tcPr>
                </a:tc>
                <a:extLst>
                  <a:ext uri="{0D108BD9-81ED-4DB2-BD59-A6C34878D82A}">
                    <a16:rowId xmlns:a16="http://schemas.microsoft.com/office/drawing/2014/main" val="10003"/>
                  </a:ext>
                </a:extLst>
              </a:tr>
              <a:tr h="372110">
                <a:tc>
                  <a:txBody>
                    <a:bodyPr/>
                    <a:lstStyle/>
                    <a:p>
                      <a:pPr algn="l" fontAlgn="ctr"/>
                      <a:endParaRPr lang="zh-CN" altLang="en-US" sz="1400" b="0" i="0">
                        <a:solidFill>
                          <a:srgbClr val="000000"/>
                        </a:solidFill>
                        <a:latin typeface="Times New Roman" panose="02020603050405020304"/>
                        <a:ea typeface="宋体" panose="02010600030101010101" pitchFamily="2" charset="-122"/>
                      </a:endParaRPr>
                    </a:p>
                  </a:txBody>
                  <a:tcPr marL="6667" marR="6667" marT="6667" marB="0" anchor="ctr">
                    <a:lnL>
                      <a:noFill/>
                    </a:lnL>
                    <a:lnR>
                      <a:noFill/>
                    </a:lnR>
                    <a:lnT>
                      <a:noFill/>
                    </a:lnT>
                    <a:lnB>
                      <a:noFill/>
                    </a:lnB>
                    <a:noFill/>
                  </a:tcPr>
                </a:tc>
                <a:tc>
                  <a:txBody>
                    <a:bodyPr/>
                    <a:lstStyle/>
                    <a:p>
                      <a:pPr algn="ctr" fontAlgn="ctr"/>
                      <a:endParaRPr lang="en-US" altLang="zh-CN" sz="1400" b="0" i="0">
                        <a:solidFill>
                          <a:srgbClr val="000000"/>
                        </a:solidFill>
                        <a:latin typeface="Times New Roman" panose="02020603050405020304"/>
                        <a:ea typeface="Times New Roman" panose="02020603050405020304"/>
                      </a:endParaRPr>
                    </a:p>
                  </a:txBody>
                  <a:tcPr marL="6667" marR="6667" marT="6667" marB="0" anchor="ctr">
                    <a:lnL>
                      <a:noFill/>
                    </a:lnL>
                    <a:lnR>
                      <a:noFill/>
                    </a:lnR>
                    <a:lnT>
                      <a:noFill/>
                    </a:lnT>
                    <a:lnB>
                      <a:noFill/>
                    </a:lnB>
                    <a:noFill/>
                  </a:tcPr>
                </a:tc>
                <a:tc>
                  <a:txBody>
                    <a:bodyPr/>
                    <a:lstStyle/>
                    <a:p>
                      <a:pPr algn="ctr" fontAlgn="ctr"/>
                      <a:endParaRPr lang="en-US" altLang="zh-CN" sz="1400" b="0" i="0">
                        <a:solidFill>
                          <a:srgbClr val="000000"/>
                        </a:solidFill>
                        <a:latin typeface="Times New Roman" panose="02020603050405020304"/>
                        <a:ea typeface="Times New Roman" panose="02020603050405020304"/>
                      </a:endParaRPr>
                    </a:p>
                  </a:txBody>
                  <a:tcPr marL="6667" marR="6667" marT="6667" marB="0" anchor="ctr">
                    <a:lnL>
                      <a:noFill/>
                    </a:lnL>
                    <a:lnR>
                      <a:noFill/>
                    </a:lnR>
                    <a:lnT>
                      <a:noFill/>
                    </a:lnT>
                    <a:lnB>
                      <a:noFill/>
                    </a:lnB>
                    <a:noFill/>
                  </a:tcPr>
                </a:tc>
                <a:tc>
                  <a:txBody>
                    <a:bodyPr/>
                    <a:lstStyle/>
                    <a:p>
                      <a:pPr algn="ctr" fontAlgn="ctr"/>
                      <a:endParaRPr lang="en-US" altLang="zh-CN" sz="1400" b="0" i="0">
                        <a:solidFill>
                          <a:srgbClr val="000000"/>
                        </a:solidFill>
                        <a:latin typeface="Times New Roman" panose="02020603050405020304"/>
                        <a:ea typeface="Times New Roman" panose="02020603050405020304"/>
                      </a:endParaRPr>
                    </a:p>
                  </a:txBody>
                  <a:tcPr marL="6667" marR="6667" marT="6667" marB="0" anchor="ctr">
                    <a:lnL>
                      <a:noFill/>
                    </a:lnL>
                    <a:lnR>
                      <a:noFill/>
                    </a:lnR>
                    <a:lnT>
                      <a:noFill/>
                    </a:lnT>
                    <a:lnB>
                      <a:noFill/>
                    </a:lnB>
                    <a:noFill/>
                  </a:tcPr>
                </a:tc>
                <a:tc>
                  <a:txBody>
                    <a:bodyPr/>
                    <a:lstStyle/>
                    <a:p>
                      <a:pPr algn="ctr" fontAlgn="ctr"/>
                      <a:endParaRPr lang="en-US" altLang="zh-CN" sz="1400" b="0" i="0">
                        <a:solidFill>
                          <a:srgbClr val="000000"/>
                        </a:solidFill>
                        <a:latin typeface="Times New Roman" panose="02020603050405020304"/>
                        <a:ea typeface="Times New Roman" panose="02020603050405020304"/>
                      </a:endParaRPr>
                    </a:p>
                  </a:txBody>
                  <a:tcPr marL="6667" marR="6667" marT="6667" marB="0" anchor="ctr">
                    <a:lnL>
                      <a:noFill/>
                    </a:lnL>
                    <a:lnR>
                      <a:noFill/>
                    </a:lnR>
                    <a:lnT>
                      <a:noFill/>
                    </a:lnT>
                    <a:lnB>
                      <a:noFill/>
                    </a:lnB>
                    <a:noFill/>
                  </a:tcPr>
                </a:tc>
                <a:extLst>
                  <a:ext uri="{0D108BD9-81ED-4DB2-BD59-A6C34878D82A}">
                    <a16:rowId xmlns:a16="http://schemas.microsoft.com/office/drawing/2014/main" val="10004"/>
                  </a:ext>
                </a:extLst>
              </a:tr>
            </a:tbl>
          </a:graphicData>
        </a:graphic>
      </p:graphicFrame>
      <p:sp>
        <p:nvSpPr>
          <p:cNvPr id="12" name="文本框 11"/>
          <p:cNvSpPr txBox="1"/>
          <p:nvPr/>
        </p:nvSpPr>
        <p:spPr>
          <a:xfrm>
            <a:off x="6417945" y="648335"/>
            <a:ext cx="2171065" cy="460375"/>
          </a:xfrm>
          <a:prstGeom prst="rect">
            <a:avLst/>
          </a:prstGeom>
          <a:noFill/>
        </p:spPr>
        <p:txBody>
          <a:bodyPr wrap="square" rtlCol="0">
            <a:spAutoFit/>
          </a:bodyPr>
          <a:lstStyle/>
          <a:p>
            <a:r>
              <a:rPr lang="en-US" altLang="zh-CN" sz="2400">
                <a:latin typeface="Times New Roman" panose="02020603050405020304" charset="0"/>
                <a:cs typeface="Times New Roman" panose="02020603050405020304" charset="0"/>
              </a:rPr>
              <a:t>Rent Model</a:t>
            </a:r>
          </a:p>
        </p:txBody>
      </p:sp>
      <p:sp>
        <p:nvSpPr>
          <p:cNvPr id="13" name="文本框 12"/>
          <p:cNvSpPr txBox="1"/>
          <p:nvPr/>
        </p:nvSpPr>
        <p:spPr>
          <a:xfrm>
            <a:off x="1386205" y="3343275"/>
            <a:ext cx="2447925" cy="460375"/>
          </a:xfrm>
          <a:prstGeom prst="rect">
            <a:avLst/>
          </a:prstGeom>
          <a:noFill/>
        </p:spPr>
        <p:txBody>
          <a:bodyPr wrap="square" rtlCol="0">
            <a:spAutoFit/>
          </a:bodyPr>
          <a:lstStyle/>
          <a:p>
            <a:r>
              <a:rPr lang="zh-CN" altLang="en-US" sz="2400">
                <a:latin typeface="楷体" panose="02010609060101010101" charset="-122"/>
                <a:ea typeface="楷体" panose="02010609060101010101" charset="-122"/>
                <a:cs typeface="Times New Roman" panose="02020603050405020304" charset="0"/>
              </a:rPr>
              <a:t>创新点</a:t>
            </a:r>
          </a:p>
        </p:txBody>
      </p:sp>
      <p:sp>
        <p:nvSpPr>
          <p:cNvPr id="14" name="文本框 13"/>
          <p:cNvSpPr txBox="1"/>
          <p:nvPr/>
        </p:nvSpPr>
        <p:spPr>
          <a:xfrm>
            <a:off x="1379855" y="3803650"/>
            <a:ext cx="9570085" cy="928370"/>
          </a:xfrm>
          <a:prstGeom prst="rect">
            <a:avLst/>
          </a:prstGeom>
          <a:noFill/>
        </p:spPr>
        <p:txBody>
          <a:bodyPr wrap="square" rtlCol="0">
            <a:noAutofit/>
          </a:bodyPr>
          <a:lstStyle/>
          <a:p>
            <a:r>
              <a:rPr lang="en-US" altLang="zh-CN" sz="1600">
                <a:latin typeface="楷体" panose="02010609060101010101" charset="-122"/>
                <a:ea typeface="楷体" panose="02010609060101010101" charset="-122"/>
                <a:cs typeface="楷体" panose="02010609060101010101" charset="-122"/>
              </a:rPr>
              <a:t>1.</a:t>
            </a:r>
            <a:r>
              <a:rPr lang="zh-CN" altLang="en-US" sz="1600">
                <a:latin typeface="楷体" panose="02010609060101010101" charset="-122"/>
                <a:ea typeface="楷体" panose="02010609060101010101" charset="-122"/>
                <a:cs typeface="楷体" panose="02010609060101010101" charset="-122"/>
              </a:rPr>
              <a:t>对于</a:t>
            </a:r>
            <a:r>
              <a:rPr lang="en-US" altLang="zh-CN" sz="1600">
                <a:latin typeface="楷体" panose="02010609060101010101" charset="-122"/>
                <a:ea typeface="楷体" panose="02010609060101010101" charset="-122"/>
                <a:cs typeface="楷体" panose="02010609060101010101" charset="-122"/>
              </a:rPr>
              <a:t>Price</a:t>
            </a:r>
            <a:r>
              <a:rPr lang="zh-CN" altLang="en-US" sz="1600">
                <a:latin typeface="楷体" panose="02010609060101010101" charset="-122"/>
                <a:ea typeface="楷体" panose="02010609060101010101" charset="-122"/>
                <a:cs typeface="楷体" panose="02010609060101010101" charset="-122"/>
              </a:rPr>
              <a:t>和</a:t>
            </a:r>
            <a:r>
              <a:rPr lang="en-US" altLang="zh-CN" sz="1600">
                <a:latin typeface="楷体" panose="02010609060101010101" charset="-122"/>
                <a:ea typeface="楷体" panose="02010609060101010101" charset="-122"/>
                <a:cs typeface="楷体" panose="02010609060101010101" charset="-122"/>
              </a:rPr>
              <a:t>Rent</a:t>
            </a:r>
            <a:r>
              <a:rPr lang="zh-CN" altLang="en-US" sz="1600">
                <a:latin typeface="楷体" panose="02010609060101010101" charset="-122"/>
                <a:ea typeface="楷体" panose="02010609060101010101" charset="-122"/>
                <a:cs typeface="楷体" panose="02010609060101010101" charset="-122"/>
              </a:rPr>
              <a:t>使用两种处理方法：一种是保留所有因变量进行回归，对于租金模型只抓取关键变量例如区域、面积等进行回归。</a:t>
            </a:r>
          </a:p>
        </p:txBody>
      </p:sp>
      <p:sp>
        <p:nvSpPr>
          <p:cNvPr id="24" name="文本框 23"/>
          <p:cNvSpPr txBox="1"/>
          <p:nvPr/>
        </p:nvSpPr>
        <p:spPr>
          <a:xfrm>
            <a:off x="1386205" y="4450715"/>
            <a:ext cx="9570085" cy="1456055"/>
          </a:xfrm>
          <a:prstGeom prst="rect">
            <a:avLst/>
          </a:prstGeom>
          <a:noFill/>
        </p:spPr>
        <p:txBody>
          <a:bodyPr wrap="square" rtlCol="0">
            <a:noAutofit/>
          </a:bodyPr>
          <a:lstStyle/>
          <a:p>
            <a:r>
              <a:rPr lang="en-US" sz="1600">
                <a:latin typeface="楷体" panose="02010609060101010101" charset="-122"/>
                <a:ea typeface="楷体" panose="02010609060101010101" charset="-122"/>
                <a:cs typeface="楷体" panose="02010609060101010101" charset="-122"/>
              </a:rPr>
              <a:t>2.</a:t>
            </a:r>
            <a:r>
              <a:rPr lang="zh-CN" altLang="en-US" sz="1600">
                <a:latin typeface="楷体" panose="02010609060101010101" charset="-122"/>
                <a:ea typeface="楷体" panose="02010609060101010101" charset="-122"/>
                <a:cs typeface="楷体" panose="02010609060101010101" charset="-122"/>
              </a:rPr>
              <a:t>对于</a:t>
            </a:r>
            <a:r>
              <a:rPr lang="en-US" altLang="zh-CN" sz="1600">
                <a:latin typeface="楷体" panose="02010609060101010101" charset="-122"/>
                <a:ea typeface="楷体" panose="02010609060101010101" charset="-122"/>
                <a:cs typeface="楷体" panose="02010609060101010101" charset="-122"/>
              </a:rPr>
              <a:t>Rent</a:t>
            </a:r>
            <a:r>
              <a:rPr lang="zh-CN" altLang="en-US" sz="1600">
                <a:latin typeface="楷体" panose="02010609060101010101" charset="-122"/>
                <a:ea typeface="楷体" panose="02010609060101010101" charset="-122"/>
                <a:cs typeface="楷体" panose="02010609060101010101" charset="-122"/>
              </a:rPr>
              <a:t>模型的特征选择：通过计算特征变量与目标变量相关性删去低相关性变量，计算特征之间的相关性删去高相关性特征，再通过</a:t>
            </a:r>
            <a:r>
              <a:rPr lang="en-US" altLang="zh-CN" sz="1600">
                <a:latin typeface="楷体" panose="02010609060101010101" charset="-122"/>
                <a:ea typeface="楷体" panose="02010609060101010101" charset="-122"/>
                <a:cs typeface="楷体" panose="02010609060101010101" charset="-122"/>
              </a:rPr>
              <a:t>vif</a:t>
            </a:r>
            <a:r>
              <a:rPr lang="zh-CN" altLang="en-US" sz="1600">
                <a:latin typeface="楷体" panose="02010609060101010101" charset="-122"/>
                <a:ea typeface="楷体" panose="02010609060101010101" charset="-122"/>
                <a:cs typeface="楷体" panose="02010609060101010101" charset="-122"/>
              </a:rPr>
              <a:t>检验进一步删特征（虽然代码里我把</a:t>
            </a:r>
            <a:r>
              <a:rPr lang="en-US" altLang="zh-CN" sz="1600">
                <a:latin typeface="楷体" panose="02010609060101010101" charset="-122"/>
                <a:ea typeface="楷体" panose="02010609060101010101" charset="-122"/>
                <a:cs typeface="楷体" panose="02010609060101010101" charset="-122"/>
              </a:rPr>
              <a:t>VIF</a:t>
            </a:r>
            <a:r>
              <a:rPr lang="zh-CN" altLang="en-US" sz="1600">
                <a:latin typeface="楷体" panose="02010609060101010101" charset="-122"/>
                <a:ea typeface="楷体" panose="02010609060101010101" charset="-122"/>
                <a:cs typeface="楷体" panose="02010609060101010101" charset="-122"/>
              </a:rPr>
              <a:t>部分又删除了）。除去冗余变量，且有效避免多重共线性。对于</a:t>
            </a:r>
            <a:r>
              <a:rPr lang="en-US" altLang="zh-CN" sz="1600">
                <a:latin typeface="楷体" panose="02010609060101010101" charset="-122"/>
                <a:ea typeface="楷体" panose="02010609060101010101" charset="-122"/>
                <a:cs typeface="楷体" panose="02010609060101010101" charset="-122"/>
              </a:rPr>
              <a:t>Price</a:t>
            </a:r>
            <a:r>
              <a:rPr lang="zh-CN" altLang="en-US" sz="1600">
                <a:latin typeface="楷体" panose="02010609060101010101" charset="-122"/>
                <a:ea typeface="楷体" panose="02010609060101010101" charset="-122"/>
                <a:cs typeface="楷体" panose="02010609060101010101" charset="-122"/>
              </a:rPr>
              <a:t>模型的特征引入面积的平方、房龄等直观感受较重要的变量并做平方项和交叉项</a:t>
            </a:r>
          </a:p>
          <a:p>
            <a:endParaRPr lang="zh-CN" altLang="en-US" sz="1600">
              <a:latin typeface="楷体" panose="02010609060101010101" charset="-122"/>
              <a:ea typeface="楷体" panose="02010609060101010101" charset="-122"/>
              <a:cs typeface="楷体" panose="02010609060101010101" charset="-122"/>
            </a:endParaRPr>
          </a:p>
          <a:p>
            <a:r>
              <a:rPr lang="en-US" altLang="zh-CN" sz="1600">
                <a:latin typeface="楷体" panose="02010609060101010101" charset="-122"/>
                <a:ea typeface="楷体" panose="02010609060101010101" charset="-122"/>
                <a:cs typeface="楷体" panose="02010609060101010101" charset="-122"/>
              </a:rPr>
              <a:t>3.</a:t>
            </a:r>
            <a:r>
              <a:rPr lang="zh-CN" altLang="en-US" sz="1600">
                <a:latin typeface="楷体" panose="02010609060101010101" charset="-122"/>
                <a:ea typeface="楷体" panose="02010609060101010101" charset="-122"/>
                <a:cs typeface="楷体" panose="02010609060101010101" charset="-122"/>
              </a:rPr>
              <a:t>文本处理：先观察训练集手动提取关键词，对于</a:t>
            </a:r>
            <a:r>
              <a:rPr lang="en-US" altLang="zh-CN" sz="1600">
                <a:latin typeface="楷体" panose="02010609060101010101" charset="-122"/>
                <a:ea typeface="楷体" panose="02010609060101010101" charset="-122"/>
                <a:cs typeface="楷体" panose="02010609060101010101" charset="-122"/>
              </a:rPr>
              <a:t>Price</a:t>
            </a:r>
            <a:r>
              <a:rPr lang="zh-CN" altLang="en-US" sz="1600">
                <a:latin typeface="楷体" panose="02010609060101010101" charset="-122"/>
                <a:ea typeface="楷体" panose="02010609060101010101" charset="-122"/>
                <a:cs typeface="楷体" panose="02010609060101010101" charset="-122"/>
              </a:rPr>
              <a:t>模型中文字文本进行积极消极处理并简略计算得分作为综合反馈变量进行回归</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BLE_ENDDRAG_ORIGIN_RECT" val="402*172"/>
  <p:tag name="TABLE_ENDDRAG_RECT" val="504*87*402*172"/>
</p:tagLst>
</file>

<file path=ppt/tags/tag2.xml><?xml version="1.0" encoding="utf-8"?>
<p:tagLst xmlns:a="http://schemas.openxmlformats.org/drawingml/2006/main" xmlns:r="http://schemas.openxmlformats.org/officeDocument/2006/relationships" xmlns:p="http://schemas.openxmlformats.org/presentationml/2006/main">
  <p:tag name="TABLE_ENDDRAG_ORIGIN_RECT" val="402*172"/>
  <p:tag name="TABLE_ENDDRAG_RECT" val="504*87*402*17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简约风总结汇报述职报告PPT模板" id="{FAA064F2-6362-2E4D-9A34-04735278EA7A}" vid="{A8E34A6E-BF95-144B-9151-9941425D091B}"/>
    </a:ext>
  </a:extLst>
</a:theme>
</file>

<file path=docProps/app.xml><?xml version="1.0" encoding="utf-8"?>
<Properties xmlns="http://schemas.openxmlformats.org/officeDocument/2006/extended-properties" xmlns:vt="http://schemas.openxmlformats.org/officeDocument/2006/docPropsVTypes">
  <Template/>
  <TotalTime>102</TotalTime>
  <Words>671</Words>
  <Application>Microsoft Macintosh PowerPoint</Application>
  <PresentationFormat>宽屏</PresentationFormat>
  <Paragraphs>205</Paragraphs>
  <Slides>5</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5</vt:i4>
      </vt:variant>
    </vt:vector>
  </HeadingPairs>
  <TitlesOfParts>
    <vt:vector size="11" baseType="lpstr">
      <vt:lpstr>楷体</vt:lpstr>
      <vt:lpstr>Calibri</vt:lpstr>
      <vt:lpstr>Arial</vt:lpstr>
      <vt:lpstr>汉仪中黑简</vt:lpstr>
      <vt:lpstr>Times New Roman</vt:lpstr>
      <vt:lpstr>Office 主题</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怡伽 李</cp:lastModifiedBy>
  <cp:revision>63</cp:revision>
  <dcterms:created xsi:type="dcterms:W3CDTF">2022-01-10T08:39:00Z</dcterms:created>
  <dcterms:modified xsi:type="dcterms:W3CDTF">2025-10-29T16:02:10Z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E69C7E26EB4E492D9EE9D63296A1475C</vt:lpwstr>
  </property>
  <property fmtid="{D5CDD505-2E9C-101B-9397-08002B2CF9AE}" pid="3" name="KSOProductBuildVer">
    <vt:lpwstr>2052-11.1.0.11365</vt:lpwstr>
  </property>
  <property fmtid="{D5CDD505-2E9C-101B-9397-08002B2CF9AE}" pid="4" name="KSOTemplateUUID">
    <vt:lpwstr>v1.0_mb_WoKnZcaJtTglmqmAlSPvgQ==</vt:lpwstr>
  </property>
</Properties>
</file>

<file path=docProps/thumbnail.jpeg>
</file>